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5/29/2023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CD45BF-48F7-4C81-8225-356286630E4C}"/>
              </a:ext>
            </a:extLst>
          </p:cNvPr>
          <p:cNvSpPr>
            <a:spLocks noGrp="1"/>
          </p:cNvSpPr>
          <p:nvPr>
            <p:ph type="ctrTitle"/>
          </p:nvPr>
        </p:nvSpPr>
        <p:spPr/>
        <p:txBody>
          <a:bodyPr>
            <a:normAutofit fontScale="90000"/>
          </a:bodyPr>
          <a:lstStyle/>
          <a:p>
            <a:pPr algn="ctr"/>
            <a:r>
              <a:rPr lang="ru-RU" b="1" dirty="0">
                <a:solidFill>
                  <a:srgbClr val="FF0000"/>
                </a:solidFill>
              </a:rPr>
              <a:t>Дидактические игры на закрепление грамматических навыков</a:t>
            </a:r>
          </a:p>
        </p:txBody>
      </p:sp>
      <p:sp>
        <p:nvSpPr>
          <p:cNvPr id="3" name="Подзаголовок 2">
            <a:extLst>
              <a:ext uri="{FF2B5EF4-FFF2-40B4-BE49-F238E27FC236}">
                <a16:creationId xmlns:a16="http://schemas.microsoft.com/office/drawing/2014/main" id="{7A02342C-D0AB-4641-B631-87637DD5BA21}"/>
              </a:ext>
            </a:extLst>
          </p:cNvPr>
          <p:cNvSpPr>
            <a:spLocks noGrp="1"/>
          </p:cNvSpPr>
          <p:nvPr>
            <p:ph type="subTitle" idx="1"/>
          </p:nvPr>
        </p:nvSpPr>
        <p:spPr/>
        <p:txBody>
          <a:bodyPr/>
          <a:lstStyle/>
          <a:p>
            <a:r>
              <a:rPr lang="ru-RU" dirty="0">
                <a:solidFill>
                  <a:schemeClr val="accent5">
                    <a:lumMod val="50000"/>
                  </a:schemeClr>
                </a:solidFill>
              </a:rPr>
              <a:t>Выполнила: </a:t>
            </a:r>
            <a:r>
              <a:rPr lang="ru-RU" dirty="0" err="1">
                <a:solidFill>
                  <a:schemeClr val="accent5">
                    <a:lumMod val="50000"/>
                  </a:schemeClr>
                </a:solidFill>
              </a:rPr>
              <a:t>Хорякова</a:t>
            </a:r>
            <a:r>
              <a:rPr lang="ru-RU" dirty="0">
                <a:solidFill>
                  <a:schemeClr val="accent5">
                    <a:lumMod val="50000"/>
                  </a:schemeClr>
                </a:solidFill>
              </a:rPr>
              <a:t> Анастасия Юрьевна</a:t>
            </a:r>
          </a:p>
        </p:txBody>
      </p:sp>
    </p:spTree>
    <p:extLst>
      <p:ext uri="{BB962C8B-B14F-4D97-AF65-F5344CB8AC3E}">
        <p14:creationId xmlns:p14="http://schemas.microsoft.com/office/powerpoint/2010/main" val="2687511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F464CCE-0C71-43FF-933C-AA3053FF7A57}"/>
              </a:ext>
            </a:extLst>
          </p:cNvPr>
          <p:cNvSpPr/>
          <p:nvPr/>
        </p:nvSpPr>
        <p:spPr>
          <a:xfrm>
            <a:off x="0" y="289679"/>
            <a:ext cx="11823405" cy="6555641"/>
          </a:xfrm>
          <a:prstGeom prst="rect">
            <a:avLst/>
          </a:prstGeom>
        </p:spPr>
        <p:txBody>
          <a:bodyPr wrap="square">
            <a:spAutoFit/>
          </a:bodyPr>
          <a:lstStyle/>
          <a:p>
            <a:r>
              <a:rPr lang="ru-RU" sz="1600" dirty="0">
                <a:solidFill>
                  <a:srgbClr val="2A2723"/>
                </a:solidFill>
                <a:latin typeface="Georgia" panose="02040502050405020303" pitchFamily="18" charset="0"/>
              </a:rPr>
              <a:t>24. </a:t>
            </a:r>
            <a:r>
              <a:rPr lang="ru-RU" b="1" dirty="0">
                <a:solidFill>
                  <a:srgbClr val="C00000"/>
                </a:solidFill>
                <a:latin typeface="Georgia" panose="02040502050405020303" pitchFamily="18" charset="0"/>
              </a:rPr>
              <a:t>Игра «Умная стрелка»</a:t>
            </a:r>
            <a:r>
              <a:rPr lang="ru-RU" sz="1600" dirty="0">
                <a:solidFill>
                  <a:srgbClr val="2A2723"/>
                </a:solidFill>
                <a:latin typeface="Georgia" panose="02040502050405020303" pitchFamily="18" charset="0"/>
              </a:rPr>
              <a:t> (закрепление согласования глагола и существительного в числе).</a:t>
            </a:r>
          </a:p>
          <a:p>
            <a:r>
              <a:rPr lang="ru-RU" sz="1600" dirty="0">
                <a:solidFill>
                  <a:srgbClr val="2A2723"/>
                </a:solidFill>
                <a:latin typeface="Georgia" panose="02040502050405020303" pitchFamily="18" charset="0"/>
              </a:rPr>
              <a:t>Используется наглядное пособие: круг, разделенный на части, и подвижная стрелка, закрепленная в центре круга. На круге различные сюжетные картинки, изображающие действия.</a:t>
            </a:r>
          </a:p>
          <a:p>
            <a:r>
              <a:rPr lang="ru-RU" sz="1600" dirty="0">
                <a:solidFill>
                  <a:srgbClr val="2A2723"/>
                </a:solidFill>
                <a:latin typeface="Georgia" panose="02040502050405020303" pitchFamily="18" charset="0"/>
              </a:rPr>
              <a:t>Логопед называет действие (копает, рисует, играют, строят, умывается, причесывается и т. д.). Дети ставят стрелку на соответствующую картинку и придумывают предложение по ней (Дети строят башни. Дети играют в футбол. Мальчик рисует дом. Девочка причесывается расческой. И т. д.).</a:t>
            </a:r>
          </a:p>
          <a:p>
            <a:r>
              <a:rPr lang="ru-RU" sz="1600" dirty="0">
                <a:solidFill>
                  <a:srgbClr val="2A2723"/>
                </a:solidFill>
                <a:latin typeface="Georgia" panose="02040502050405020303" pitchFamily="18" charset="0"/>
              </a:rPr>
              <a:t>25. </a:t>
            </a:r>
            <a:r>
              <a:rPr lang="ru-RU" b="1" dirty="0">
                <a:solidFill>
                  <a:srgbClr val="C00000"/>
                </a:solidFill>
                <a:latin typeface="Georgia" panose="02040502050405020303" pitchFamily="18" charset="0"/>
              </a:rPr>
              <a:t>Игра «МОЙ, МОЯ, МОЕ, МОИ»</a:t>
            </a:r>
            <a:r>
              <a:rPr lang="ru-RU" sz="1600" dirty="0">
                <a:solidFill>
                  <a:srgbClr val="2A2723"/>
                </a:solidFill>
                <a:latin typeface="Georgia" panose="02040502050405020303" pitchFamily="18" charset="0"/>
              </a:rPr>
              <a:t> (закрепление согласования притяжательных местоимений с существительными).</a:t>
            </a:r>
          </a:p>
          <a:p>
            <a:r>
              <a:rPr lang="ru-RU" sz="1600" dirty="0">
                <a:solidFill>
                  <a:srgbClr val="2A2723"/>
                </a:solidFill>
                <a:latin typeface="Georgia" panose="02040502050405020303" pitchFamily="18" charset="0"/>
              </a:rPr>
              <a:t>Логопед: Назовите предметы, про которые можно сказать «это мой» (мой карандаш, мой мяч, мой мишка, мой дом, мой котенок и т. д.); «это моя» (моя кукла, моя груша, моя сумка, моя машинка и т. д.); «это моё» (моё платье, моё дерево, моё пальто, моё кашне и т. д.).</a:t>
            </a:r>
          </a:p>
          <a:p>
            <a:r>
              <a:rPr lang="ru-RU" sz="1600" dirty="0">
                <a:solidFill>
                  <a:srgbClr val="2A2723"/>
                </a:solidFill>
                <a:latin typeface="Georgia" panose="02040502050405020303" pitchFamily="18" charset="0"/>
              </a:rPr>
              <a:t>26. </a:t>
            </a:r>
            <a:r>
              <a:rPr lang="ru-RU" sz="1600" i="1" dirty="0">
                <a:solidFill>
                  <a:srgbClr val="2A2723"/>
                </a:solidFill>
                <a:latin typeface="Georgia" panose="02040502050405020303" pitchFamily="18" charset="0"/>
              </a:rPr>
              <a:t> </a:t>
            </a:r>
            <a:r>
              <a:rPr lang="ru-RU" b="1" dirty="0">
                <a:solidFill>
                  <a:srgbClr val="C00000"/>
                </a:solidFill>
                <a:latin typeface="Georgia" panose="02040502050405020303" pitchFamily="18" charset="0"/>
              </a:rPr>
              <a:t>Игра с мячом «Какой это предмет?»</a:t>
            </a:r>
            <a:r>
              <a:rPr lang="ru-RU" sz="1600" dirty="0">
                <a:solidFill>
                  <a:srgbClr val="2A2723"/>
                </a:solidFill>
                <a:latin typeface="Georgia" panose="02040502050405020303" pitchFamily="18" charset="0"/>
              </a:rPr>
              <a:t> (закрепление согласования прилагательного с существительным).</a:t>
            </a:r>
          </a:p>
          <a:p>
            <a:r>
              <a:rPr lang="ru-RU" sz="1600" dirty="0">
                <a:solidFill>
                  <a:srgbClr val="2A2723"/>
                </a:solidFill>
                <a:latin typeface="Georgia" panose="02040502050405020303" pitchFamily="18" charset="0"/>
              </a:rPr>
              <a:t>Логопед называет признак и бросает мяч одному </a:t>
            </a:r>
            <a:r>
              <a:rPr lang="ru-RU" sz="1600" dirty="0" err="1">
                <a:solidFill>
                  <a:srgbClr val="2A2723"/>
                </a:solidFill>
                <a:latin typeface="Georgia" panose="02040502050405020303" pitchFamily="18" charset="0"/>
              </a:rPr>
              <a:t>u.i</a:t>
            </a:r>
            <a:r>
              <a:rPr lang="ru-RU" sz="1600" dirty="0">
                <a:solidFill>
                  <a:srgbClr val="2A2723"/>
                </a:solidFill>
                <a:latin typeface="Georgia" panose="02040502050405020303" pitchFamily="18" charset="0"/>
              </a:rPr>
              <a:t> детей. Поймавший мяч ребенок называет предмет, которым обладает этим признаком, и возвращает мяч логопеду. Далее логопед бросает мяч по очереди другим детям. Например:</a:t>
            </a:r>
          </a:p>
          <a:p>
            <a:r>
              <a:rPr lang="ru-RU" sz="1600" dirty="0">
                <a:solidFill>
                  <a:srgbClr val="2A2723"/>
                </a:solidFill>
                <a:latin typeface="Georgia" panose="02040502050405020303" pitchFamily="18" charset="0"/>
              </a:rPr>
              <a:t>Длинная — веревка, шуба, нитка, улица, резинка, коса, юбка, дорога, резинка, лента, рубашка, занавеска.</a:t>
            </a:r>
          </a:p>
          <a:p>
            <a:r>
              <a:rPr lang="ru-RU" sz="1600" dirty="0">
                <a:solidFill>
                  <a:srgbClr val="2A2723"/>
                </a:solidFill>
                <a:latin typeface="Georgia" panose="02040502050405020303" pitchFamily="18" charset="0"/>
              </a:rPr>
              <a:t>Длинный — поезд, шнурок, огурец, день, карандаш, нож, пиджак.</a:t>
            </a:r>
          </a:p>
          <a:p>
            <a:r>
              <a:rPr lang="ru-RU" sz="1600" dirty="0">
                <a:solidFill>
                  <a:srgbClr val="2A2723"/>
                </a:solidFill>
                <a:latin typeface="Georgia" panose="02040502050405020303" pitchFamily="18" charset="0"/>
              </a:rPr>
              <a:t>Широкая — улица, речка, лента, дорога, кофта, юбка, резинка.</a:t>
            </a:r>
          </a:p>
          <a:p>
            <a:r>
              <a:rPr lang="ru-RU" sz="1600" dirty="0">
                <a:solidFill>
                  <a:srgbClr val="2A2723"/>
                </a:solidFill>
                <a:latin typeface="Georgia" panose="02040502050405020303" pitchFamily="18" charset="0"/>
              </a:rPr>
              <a:t>Широкий — шарф, переулок, двор, коридор, подоконник.</a:t>
            </a:r>
          </a:p>
          <a:p>
            <a:r>
              <a:rPr lang="ru-RU" sz="1600" dirty="0">
                <a:solidFill>
                  <a:srgbClr val="2A2723"/>
                </a:solidFill>
                <a:latin typeface="Georgia" panose="02040502050405020303" pitchFamily="18" charset="0"/>
              </a:rPr>
              <a:t>Красная — звезда, ягода, лента, шапочка, рубашка, майка, малина.</a:t>
            </a:r>
          </a:p>
          <a:p>
            <a:r>
              <a:rPr lang="ru-RU" sz="1600" dirty="0">
                <a:solidFill>
                  <a:srgbClr val="2A2723"/>
                </a:solidFill>
                <a:latin typeface="Georgia" panose="02040502050405020303" pitchFamily="18" charset="0"/>
              </a:rPr>
              <a:t>Красный — шар, шарф, помидор, мак, дом, карандаш.</a:t>
            </a:r>
          </a:p>
          <a:p>
            <a:r>
              <a:rPr lang="ru-RU" sz="1600" dirty="0">
                <a:solidFill>
                  <a:srgbClr val="2A2723"/>
                </a:solidFill>
                <a:latin typeface="Georgia" panose="02040502050405020303" pitchFamily="18" charset="0"/>
              </a:rPr>
              <a:t>27. </a:t>
            </a:r>
            <a:r>
              <a:rPr lang="ru-RU" sz="1600" i="1" dirty="0">
                <a:solidFill>
                  <a:srgbClr val="2A2723"/>
                </a:solidFill>
                <a:latin typeface="Georgia" panose="02040502050405020303" pitchFamily="18" charset="0"/>
              </a:rPr>
              <a:t> </a:t>
            </a:r>
            <a:r>
              <a:rPr lang="ru-RU" b="1" dirty="0">
                <a:solidFill>
                  <a:srgbClr val="C00000"/>
                </a:solidFill>
                <a:latin typeface="Georgia" panose="02040502050405020303" pitchFamily="18" charset="0"/>
              </a:rPr>
              <a:t>Игра в лото «Какого цвета?»</a:t>
            </a:r>
            <a:r>
              <a:rPr lang="ru-RU" sz="1600" dirty="0">
                <a:solidFill>
                  <a:srgbClr val="2A2723"/>
                </a:solidFill>
                <a:latin typeface="Georgia" panose="02040502050405020303" pitchFamily="18" charset="0"/>
              </a:rPr>
              <a:t> (закрепление согласования прилагательного с существительным).</a:t>
            </a:r>
          </a:p>
          <a:p>
            <a:r>
              <a:rPr lang="ru-RU" sz="1600" dirty="0">
                <a:solidFill>
                  <a:srgbClr val="2A2723"/>
                </a:solidFill>
                <a:latin typeface="Georgia" panose="02040502050405020303" pitchFamily="18" charset="0"/>
              </a:rPr>
              <a:t>Игра может проводиться в двух вариантах.</a:t>
            </a:r>
          </a:p>
          <a:p>
            <a:r>
              <a:rPr lang="ru-RU" sz="1600" dirty="0">
                <a:solidFill>
                  <a:srgbClr val="2A2723"/>
                </a:solidFill>
                <a:latin typeface="Georgia" panose="02040502050405020303" pitchFamily="18" charset="0"/>
              </a:rPr>
              <a:t>1-й вариант. У детей карточки с изображением предметов разного цвета. Логопед называет цвет. Дети находят на карточках предмет этого цвета, затем называют предмет и его цвет (например, у меня красная шапка, у меня красный шар и т. д.).</a:t>
            </a:r>
          </a:p>
          <a:p>
            <a:endParaRPr lang="ru-RU" sz="1600" dirty="0">
              <a:solidFill>
                <a:srgbClr val="2A2723"/>
              </a:solidFill>
              <a:latin typeface="Georgia" panose="02040502050405020303" pitchFamily="18" charset="0"/>
            </a:endParaRPr>
          </a:p>
        </p:txBody>
      </p:sp>
    </p:spTree>
    <p:extLst>
      <p:ext uri="{BB962C8B-B14F-4D97-AF65-F5344CB8AC3E}">
        <p14:creationId xmlns:p14="http://schemas.microsoft.com/office/powerpoint/2010/main" val="3988263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DB0A4BE-9F2B-40AA-B427-2110785EA5A3}"/>
              </a:ext>
            </a:extLst>
          </p:cNvPr>
          <p:cNvSpPr/>
          <p:nvPr/>
        </p:nvSpPr>
        <p:spPr>
          <a:xfrm>
            <a:off x="184298" y="175268"/>
            <a:ext cx="11823404" cy="6647974"/>
          </a:xfrm>
          <a:prstGeom prst="rect">
            <a:avLst/>
          </a:prstGeom>
        </p:spPr>
        <p:txBody>
          <a:bodyPr wrap="square">
            <a:spAutoFit/>
          </a:bodyPr>
          <a:lstStyle/>
          <a:p>
            <a:pPr lvl="0"/>
            <a:r>
              <a:rPr lang="ru-RU" sz="1600" dirty="0">
                <a:solidFill>
                  <a:srgbClr val="2A2723"/>
                </a:solidFill>
                <a:latin typeface="Georgia" panose="02040502050405020303" pitchFamily="18" charset="0"/>
              </a:rPr>
              <a:t>2-й вариант. У детей карточки, на которых изображены предметы одного цвета. Логопед называет предмет. Дети находят изображение данного предмета у себя на карточках и называют его цвет (например, у меня красная машина, у меня зеленая машина и т. д.).</a:t>
            </a:r>
          </a:p>
          <a:p>
            <a:pPr lvl="0"/>
            <a:r>
              <a:rPr lang="ru-RU" sz="1600" i="1" dirty="0">
                <a:solidFill>
                  <a:srgbClr val="2A2723"/>
                </a:solidFill>
                <a:latin typeface="Georgia" panose="02040502050405020303" pitchFamily="18" charset="0"/>
              </a:rPr>
              <a:t>28. </a:t>
            </a:r>
            <a:r>
              <a:rPr lang="ru-RU" b="1" dirty="0">
                <a:solidFill>
                  <a:srgbClr val="C00000"/>
                </a:solidFill>
                <a:latin typeface="Georgia" panose="02040502050405020303" pitchFamily="18" charset="0"/>
              </a:rPr>
              <a:t>Игра «Найти по цвету»</a:t>
            </a:r>
            <a:r>
              <a:rPr lang="ru-RU" sz="1600" dirty="0">
                <a:solidFill>
                  <a:srgbClr val="2A2723"/>
                </a:solidFill>
                <a:latin typeface="Georgia" panose="02040502050405020303" pitchFamily="18" charset="0"/>
              </a:rPr>
              <a:t> (закрепление согласования прилагательного и существительного в роде и числе).</a:t>
            </a:r>
          </a:p>
          <a:p>
            <a:pPr lvl="0"/>
            <a:r>
              <a:rPr lang="ru-RU" sz="1600" dirty="0">
                <a:solidFill>
                  <a:srgbClr val="2A2723"/>
                </a:solidFill>
                <a:latin typeface="Georgia" panose="02040502050405020303" pitchFamily="18" charset="0"/>
              </a:rPr>
              <a:t>Детям предлагаются картинки или предметы разного цвета. Логопед называет цвет. Дети находят предметы данного цвета, которые подходят к данной форме прилагательного.</a:t>
            </a:r>
          </a:p>
          <a:p>
            <a:pPr lvl="0"/>
            <a:r>
              <a:rPr lang="ru-RU" sz="1600" dirty="0">
                <a:solidFill>
                  <a:srgbClr val="2A2723"/>
                </a:solidFill>
                <a:latin typeface="Georgia" panose="02040502050405020303" pitchFamily="18" charset="0"/>
              </a:rPr>
              <a:t>Красное — яблоко, платье, пальто, кашне. Желтая — репа, тыква, сумка, дыня.</a:t>
            </a:r>
          </a:p>
          <a:p>
            <a:pPr lvl="0"/>
            <a:r>
              <a:rPr lang="ru-RU" sz="1600" dirty="0">
                <a:solidFill>
                  <a:srgbClr val="2A2723"/>
                </a:solidFill>
                <a:latin typeface="Georgia" panose="02040502050405020303" pitchFamily="18" charset="0"/>
              </a:rPr>
              <a:t>Зеленый — огурец, кузнечик, лист, куст.</a:t>
            </a:r>
          </a:p>
          <a:p>
            <a:pPr lvl="0"/>
            <a:r>
              <a:rPr lang="ru-RU" sz="1600" i="1" dirty="0">
                <a:solidFill>
                  <a:srgbClr val="2A2723"/>
                </a:solidFill>
                <a:latin typeface="Georgia" panose="02040502050405020303" pitchFamily="18" charset="0"/>
              </a:rPr>
              <a:t>29. </a:t>
            </a:r>
            <a:r>
              <a:rPr lang="ru-RU" b="1" dirty="0">
                <a:solidFill>
                  <a:srgbClr val="C00000"/>
                </a:solidFill>
                <a:latin typeface="Georgia" panose="02040502050405020303" pitchFamily="18" charset="0"/>
              </a:rPr>
              <a:t>Игра «Радуга»</a:t>
            </a:r>
            <a:r>
              <a:rPr lang="ru-RU" sz="1600" dirty="0">
                <a:solidFill>
                  <a:srgbClr val="2A2723"/>
                </a:solidFill>
                <a:latin typeface="Georgia" panose="02040502050405020303" pitchFamily="18" charset="0"/>
              </a:rPr>
              <a:t> (закрепление согласования прилагательного и существительного).</a:t>
            </a:r>
          </a:p>
          <a:p>
            <a:pPr lvl="0"/>
            <a:r>
              <a:rPr lang="ru-RU" sz="1600" dirty="0">
                <a:solidFill>
                  <a:srgbClr val="2A2723"/>
                </a:solidFill>
                <a:latin typeface="Georgia" panose="02040502050405020303" pitchFamily="18" charset="0"/>
              </a:rPr>
              <a:t>На большом плакате на доске изображена радуга. Уточняется название цветов радуги. Дети получают предметные картинки разного цвета.</a:t>
            </a:r>
          </a:p>
          <a:p>
            <a:pPr lvl="0"/>
            <a:r>
              <a:rPr lang="ru-RU" sz="1600" dirty="0">
                <a:solidFill>
                  <a:srgbClr val="2A2723"/>
                </a:solidFill>
                <a:latin typeface="Georgia" panose="02040502050405020303" pitchFamily="18" charset="0"/>
              </a:rPr>
              <a:t>Логопед: У каждого цвета радуги есть свои любимые предметы, которые всегда или почти всегда имеют этот цвет. Подберите картинки к каждому цвету радуги.</a:t>
            </a:r>
          </a:p>
          <a:p>
            <a:pPr lvl="0"/>
            <a:r>
              <a:rPr lang="ru-RU" sz="1600" dirty="0">
                <a:solidFill>
                  <a:srgbClr val="2A2723"/>
                </a:solidFill>
                <a:latin typeface="Georgia" panose="02040502050405020303" pitchFamily="18" charset="0"/>
              </a:rPr>
              <a:t>Дети распределяют картинки под цветами радуги и называют цвета предметов: помидор красный, апельсин оранжевый, лимон желтый, солнце желтое, лист зеленый, трава зеленая, небо голубое, незабудки синие, василек синий.</a:t>
            </a:r>
          </a:p>
          <a:p>
            <a:pPr lvl="0"/>
            <a:r>
              <a:rPr lang="ru-RU" sz="1600" i="1" dirty="0">
                <a:solidFill>
                  <a:srgbClr val="2A2723"/>
                </a:solidFill>
                <a:latin typeface="Georgia" panose="02040502050405020303" pitchFamily="18" charset="0"/>
              </a:rPr>
              <a:t>30. </a:t>
            </a:r>
            <a:r>
              <a:rPr lang="ru-RU" b="1" dirty="0">
                <a:solidFill>
                  <a:srgbClr val="C00000"/>
                </a:solidFill>
                <a:latin typeface="Georgia" panose="02040502050405020303" pitchFamily="18" charset="0"/>
              </a:rPr>
              <a:t>Игра «Юный художник»</a:t>
            </a:r>
            <a:r>
              <a:rPr lang="ru-RU" sz="1600" dirty="0">
                <a:solidFill>
                  <a:srgbClr val="2A2723"/>
                </a:solidFill>
                <a:latin typeface="Georgia" panose="02040502050405020303" pitchFamily="18" charset="0"/>
              </a:rPr>
              <a:t> (закрепление согласования прилагательного с существительным).</a:t>
            </a:r>
          </a:p>
          <a:p>
            <a:pPr lvl="0"/>
            <a:r>
              <a:rPr lang="ru-RU" sz="1600" dirty="0">
                <a:solidFill>
                  <a:srgbClr val="2A2723"/>
                </a:solidFill>
                <a:latin typeface="Georgia" panose="02040502050405020303" pitchFamily="18" charset="0"/>
              </a:rPr>
              <a:t>Дети выбирают себе кружки-краски разного цвета. Затем кладут их на палитру и называют краску: «У меня красная краска» и т. д. Затем детям раздают нераскрашенные картинки овощей (фруктов). Дети должны назвать, какой краской они будут раскрашивать данный овощ или фрукт. Например: «У меня помидор. Он красный, поэтому я возьму красную краску».</a:t>
            </a:r>
          </a:p>
          <a:p>
            <a:r>
              <a:rPr lang="ru-RU" sz="1600" dirty="0">
                <a:solidFill>
                  <a:srgbClr val="2A2723"/>
                </a:solidFill>
                <a:latin typeface="Georgia" panose="02040502050405020303" pitchFamily="18" charset="0"/>
              </a:rPr>
              <a:t>31. </a:t>
            </a:r>
            <a:r>
              <a:rPr lang="ru-RU" b="1" dirty="0">
                <a:solidFill>
                  <a:srgbClr val="C00000"/>
                </a:solidFill>
                <a:latin typeface="Georgia" panose="02040502050405020303" pitchFamily="18" charset="0"/>
              </a:rPr>
              <a:t>Игра «Каким карандашом ты будешь раскрашивать?»</a:t>
            </a:r>
            <a:r>
              <a:rPr lang="ru-RU" sz="1600" dirty="0">
                <a:solidFill>
                  <a:srgbClr val="2A2723"/>
                </a:solidFill>
                <a:latin typeface="Georgia" panose="02040502050405020303" pitchFamily="18" charset="0"/>
              </a:rPr>
              <a:t> (закрепление согласования прилагательного с существительным).</a:t>
            </a:r>
          </a:p>
          <a:p>
            <a:r>
              <a:rPr lang="ru-RU" sz="1600" dirty="0">
                <a:solidFill>
                  <a:srgbClr val="2A2723"/>
                </a:solidFill>
                <a:latin typeface="Georgia" panose="02040502050405020303" pitchFamily="18" charset="0"/>
              </a:rPr>
              <a:t>Детям даются нераскрашенные картинки. Дети определяют, каким цветом и что они будут раскрашивать.</a:t>
            </a:r>
          </a:p>
          <a:p>
            <a:r>
              <a:rPr lang="ru-RU" sz="1600" dirty="0">
                <a:solidFill>
                  <a:srgbClr val="2A2723"/>
                </a:solidFill>
                <a:latin typeface="Georgia" panose="02040502050405020303" pitchFamily="18" charset="0"/>
              </a:rPr>
              <a:t>Например: «Зеленым карандашом я буду раскрашивать траву, листья на деревьях, желтым карандашом я буду раскрашивать подсолнух, солнце и т. д.».</a:t>
            </a:r>
          </a:p>
          <a:p>
            <a:pPr lvl="0"/>
            <a:endParaRPr lang="ru-RU" sz="1600" dirty="0">
              <a:solidFill>
                <a:srgbClr val="2A2723"/>
              </a:solidFill>
              <a:latin typeface="Georgia" panose="02040502050405020303" pitchFamily="18" charset="0"/>
            </a:endParaRPr>
          </a:p>
        </p:txBody>
      </p:sp>
    </p:spTree>
    <p:extLst>
      <p:ext uri="{BB962C8B-B14F-4D97-AF65-F5344CB8AC3E}">
        <p14:creationId xmlns:p14="http://schemas.microsoft.com/office/powerpoint/2010/main" val="436141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64F3B26-7B4B-4AB3-BB8F-8241732884BA}"/>
              </a:ext>
            </a:extLst>
          </p:cNvPr>
          <p:cNvSpPr/>
          <p:nvPr/>
        </p:nvSpPr>
        <p:spPr>
          <a:xfrm>
            <a:off x="131135" y="96544"/>
            <a:ext cx="11929730" cy="6801862"/>
          </a:xfrm>
          <a:prstGeom prst="rect">
            <a:avLst/>
          </a:prstGeom>
        </p:spPr>
        <p:txBody>
          <a:bodyPr wrap="square">
            <a:spAutoFit/>
          </a:bodyPr>
          <a:lstStyle/>
          <a:p>
            <a:r>
              <a:rPr lang="ru-RU" sz="1600" dirty="0">
                <a:solidFill>
                  <a:srgbClr val="2A2723"/>
                </a:solidFill>
                <a:latin typeface="Georgia" panose="02040502050405020303" pitchFamily="18" charset="0"/>
              </a:rPr>
              <a:t> 32. </a:t>
            </a:r>
            <a:r>
              <a:rPr lang="ru-RU" b="1" dirty="0">
                <a:solidFill>
                  <a:srgbClr val="C00000"/>
                </a:solidFill>
                <a:latin typeface="Georgia" panose="02040502050405020303" pitchFamily="18" charset="0"/>
              </a:rPr>
              <a:t>Игра «Назови ласково»</a:t>
            </a:r>
            <a:r>
              <a:rPr lang="ru-RU" sz="1600" dirty="0">
                <a:solidFill>
                  <a:srgbClr val="2A2723"/>
                </a:solidFill>
                <a:latin typeface="Georgia" panose="02040502050405020303" pitchFamily="18" charset="0"/>
              </a:rPr>
              <a:t> (закрепление согласования прилагательного с существительным, образования уменьшительных форм прилагательных).</a:t>
            </a:r>
          </a:p>
          <a:p>
            <a:r>
              <a:rPr lang="ru-RU" sz="1600" dirty="0">
                <a:solidFill>
                  <a:srgbClr val="2A2723"/>
                </a:solidFill>
                <a:latin typeface="Georgia" panose="02040502050405020303" pitchFamily="18" charset="0"/>
              </a:rPr>
              <a:t>Логопед произносит часть фразы, а дети ее заканчивают, добавляя слово.</a:t>
            </a:r>
          </a:p>
          <a:p>
            <a:r>
              <a:rPr lang="ru-RU" sz="1600" dirty="0">
                <a:solidFill>
                  <a:srgbClr val="2A2723"/>
                </a:solidFill>
                <a:latin typeface="Georgia" panose="02040502050405020303" pitchFamily="18" charset="0"/>
              </a:rPr>
              <a:t>Цветок красный, а цветочек (красненький).</a:t>
            </a:r>
          </a:p>
          <a:p>
            <a:r>
              <a:rPr lang="ru-RU" sz="1600" dirty="0">
                <a:solidFill>
                  <a:srgbClr val="2A2723"/>
                </a:solidFill>
                <a:latin typeface="Georgia" panose="02040502050405020303" pitchFamily="18" charset="0"/>
              </a:rPr>
              <a:t>Яблоко сладкое, а яблочко (сладенькое).</a:t>
            </a:r>
          </a:p>
          <a:p>
            <a:r>
              <a:rPr lang="ru-RU" sz="1600" dirty="0">
                <a:solidFill>
                  <a:srgbClr val="2A2723"/>
                </a:solidFill>
                <a:latin typeface="Georgia" panose="02040502050405020303" pitchFamily="18" charset="0"/>
              </a:rPr>
              <a:t>Чашка синяя, а чашечка (синенькая).</a:t>
            </a:r>
          </a:p>
          <a:p>
            <a:r>
              <a:rPr lang="ru-RU" sz="1600" dirty="0">
                <a:solidFill>
                  <a:srgbClr val="2A2723"/>
                </a:solidFill>
                <a:latin typeface="Georgia" panose="02040502050405020303" pitchFamily="18" charset="0"/>
              </a:rPr>
              <a:t>Груша желтая, а </a:t>
            </a:r>
            <a:r>
              <a:rPr lang="ru-RU" sz="1600" dirty="0" err="1">
                <a:solidFill>
                  <a:srgbClr val="2A2723"/>
                </a:solidFill>
                <a:latin typeface="Georgia" panose="02040502050405020303" pitchFamily="18" charset="0"/>
              </a:rPr>
              <a:t>грушка</a:t>
            </a:r>
            <a:r>
              <a:rPr lang="ru-RU" sz="1600" dirty="0">
                <a:solidFill>
                  <a:srgbClr val="2A2723"/>
                </a:solidFill>
                <a:latin typeface="Georgia" panose="02040502050405020303" pitchFamily="18" charset="0"/>
              </a:rPr>
              <a:t> (желтенькая).</a:t>
            </a:r>
          </a:p>
          <a:p>
            <a:r>
              <a:rPr lang="ru-RU" sz="1600" dirty="0">
                <a:solidFill>
                  <a:srgbClr val="2A2723"/>
                </a:solidFill>
                <a:latin typeface="Georgia" panose="02040502050405020303" pitchFamily="18" charset="0"/>
              </a:rPr>
              <a:t>Ведро синее, а ведерко (синенькое).</a:t>
            </a:r>
          </a:p>
          <a:p>
            <a:r>
              <a:rPr lang="ru-RU" sz="1600" dirty="0">
                <a:solidFill>
                  <a:srgbClr val="2A2723"/>
                </a:solidFill>
                <a:latin typeface="Georgia" panose="02040502050405020303" pitchFamily="18" charset="0"/>
              </a:rPr>
              <a:t>Солнце теплое, а солнышко (тепленькое).</a:t>
            </a:r>
          </a:p>
          <a:p>
            <a:r>
              <a:rPr lang="ru-RU" sz="1600" dirty="0">
                <a:solidFill>
                  <a:srgbClr val="2A2723"/>
                </a:solidFill>
                <a:latin typeface="Georgia" panose="02040502050405020303" pitchFamily="18" charset="0"/>
              </a:rPr>
              <a:t>Цыпленок пушистый, а цыпленочек (пушистенький).</a:t>
            </a:r>
          </a:p>
          <a:p>
            <a:r>
              <a:rPr lang="ru-RU" sz="1600" dirty="0">
                <a:solidFill>
                  <a:srgbClr val="2A2723"/>
                </a:solidFill>
                <a:latin typeface="Georgia" panose="02040502050405020303" pitchFamily="18" charset="0"/>
              </a:rPr>
              <a:t>Дом низкий, а домик (низенький).</a:t>
            </a:r>
          </a:p>
          <a:p>
            <a:r>
              <a:rPr lang="ru-RU" sz="1600" dirty="0">
                <a:solidFill>
                  <a:srgbClr val="2A2723"/>
                </a:solidFill>
                <a:latin typeface="Georgia" panose="02040502050405020303" pitchFamily="18" charset="0"/>
              </a:rPr>
              <a:t>Морковь вкусная, а </a:t>
            </a:r>
            <a:r>
              <a:rPr lang="ru-RU" sz="1600" dirty="0" err="1">
                <a:solidFill>
                  <a:srgbClr val="2A2723"/>
                </a:solidFill>
                <a:latin typeface="Georgia" panose="02040502050405020303" pitchFamily="18" charset="0"/>
              </a:rPr>
              <a:t>морковочка</a:t>
            </a:r>
            <a:r>
              <a:rPr lang="ru-RU" sz="1600" dirty="0">
                <a:solidFill>
                  <a:srgbClr val="2A2723"/>
                </a:solidFill>
                <a:latin typeface="Georgia" panose="02040502050405020303" pitchFamily="18" charset="0"/>
              </a:rPr>
              <a:t> (вкусненькая).</a:t>
            </a:r>
          </a:p>
          <a:p>
            <a:r>
              <a:rPr lang="ru-RU" sz="1600" dirty="0">
                <a:solidFill>
                  <a:srgbClr val="2A2723"/>
                </a:solidFill>
                <a:latin typeface="Georgia" panose="02040502050405020303" pitchFamily="18" charset="0"/>
              </a:rPr>
              <a:t>33. </a:t>
            </a:r>
            <a:r>
              <a:rPr lang="ru-RU" b="1" dirty="0">
                <a:solidFill>
                  <a:srgbClr val="C00000"/>
                </a:solidFill>
                <a:latin typeface="Georgia" panose="02040502050405020303" pitchFamily="18" charset="0"/>
              </a:rPr>
              <a:t>Игра «Закончи предложение»</a:t>
            </a:r>
            <a:r>
              <a:rPr lang="ru-RU" sz="1600" dirty="0">
                <a:solidFill>
                  <a:srgbClr val="2A2723"/>
                </a:solidFill>
                <a:latin typeface="Georgia" panose="02040502050405020303" pitchFamily="18" charset="0"/>
              </a:rPr>
              <a:t> (закрепление структуры сложноподчиненного предложения с союзом «чтобы»).</a:t>
            </a:r>
          </a:p>
          <a:p>
            <a:r>
              <a:rPr lang="ru-RU" sz="1600" dirty="0">
                <a:solidFill>
                  <a:srgbClr val="2A2723"/>
                </a:solidFill>
                <a:latin typeface="Georgia" panose="02040502050405020303" pitchFamily="18" charset="0"/>
              </a:rPr>
              <a:t>Я надела теплую шубу, чтобы ...</a:t>
            </a:r>
          </a:p>
          <a:p>
            <a:r>
              <a:rPr lang="ru-RU" sz="1600" dirty="0">
                <a:solidFill>
                  <a:srgbClr val="2A2723"/>
                </a:solidFill>
                <a:latin typeface="Georgia" panose="02040502050405020303" pitchFamily="18" charset="0"/>
              </a:rPr>
              <a:t>... чтобы было тепло.</a:t>
            </a:r>
          </a:p>
          <a:p>
            <a:r>
              <a:rPr lang="ru-RU" sz="1600" dirty="0">
                <a:solidFill>
                  <a:srgbClr val="2A2723"/>
                </a:solidFill>
                <a:latin typeface="Georgia" panose="02040502050405020303" pitchFamily="18" charset="0"/>
              </a:rPr>
              <a:t>...чтобы пойти гулять.</a:t>
            </a:r>
          </a:p>
          <a:p>
            <a:r>
              <a:rPr lang="ru-RU" sz="1600" dirty="0">
                <a:solidFill>
                  <a:srgbClr val="2A2723"/>
                </a:solidFill>
                <a:latin typeface="Georgia" panose="02040502050405020303" pitchFamily="18" charset="0"/>
              </a:rPr>
              <a:t>...чтобы не замерзнуть.</a:t>
            </a:r>
          </a:p>
          <a:p>
            <a:r>
              <a:rPr lang="ru-RU" sz="1600" dirty="0">
                <a:solidFill>
                  <a:srgbClr val="2A2723"/>
                </a:solidFill>
                <a:latin typeface="Georgia" panose="02040502050405020303" pitchFamily="18" charset="0"/>
              </a:rPr>
              <a:t>Мы зажгли свет, чтобы ...</a:t>
            </a:r>
          </a:p>
          <a:p>
            <a:r>
              <a:rPr lang="ru-RU" sz="1600" dirty="0">
                <a:solidFill>
                  <a:srgbClr val="2A2723"/>
                </a:solidFill>
                <a:latin typeface="Georgia" panose="02040502050405020303" pitchFamily="18" charset="0"/>
              </a:rPr>
              <a:t>...чтобы было светло.</a:t>
            </a:r>
          </a:p>
          <a:p>
            <a:r>
              <a:rPr lang="ru-RU" sz="1600" dirty="0">
                <a:solidFill>
                  <a:srgbClr val="2A2723"/>
                </a:solidFill>
                <a:latin typeface="Georgia" panose="02040502050405020303" pitchFamily="18" charset="0"/>
              </a:rPr>
              <a:t>...чтобы писать буквы.</a:t>
            </a:r>
          </a:p>
          <a:p>
            <a:r>
              <a:rPr lang="ru-RU" sz="1600" dirty="0">
                <a:solidFill>
                  <a:srgbClr val="2A2723"/>
                </a:solidFill>
                <a:latin typeface="Georgia" panose="02040502050405020303" pitchFamily="18" charset="0"/>
              </a:rPr>
              <a:t>...чтобы читать книгу.</a:t>
            </a:r>
          </a:p>
          <a:p>
            <a:r>
              <a:rPr lang="ru-RU" sz="1600" dirty="0">
                <a:solidFill>
                  <a:srgbClr val="2A2723"/>
                </a:solidFill>
                <a:latin typeface="Georgia" panose="02040502050405020303" pitchFamily="18" charset="0"/>
              </a:rPr>
              <a:t>Мы полили цветы, чтобы...</a:t>
            </a:r>
          </a:p>
          <a:p>
            <a:r>
              <a:rPr lang="ru-RU" sz="1600" dirty="0">
                <a:solidFill>
                  <a:srgbClr val="2A2723"/>
                </a:solidFill>
                <a:latin typeface="Georgia" panose="02040502050405020303" pitchFamily="18" charset="0"/>
              </a:rPr>
              <a:t>...чтобы они не завяли.|</a:t>
            </a:r>
          </a:p>
          <a:p>
            <a:r>
              <a:rPr lang="ru-RU" sz="1600" dirty="0">
                <a:solidFill>
                  <a:srgbClr val="2A2723"/>
                </a:solidFill>
                <a:latin typeface="Georgia" panose="02040502050405020303" pitchFamily="18" charset="0"/>
              </a:rPr>
              <a:t>...чтобы они быстро росли...?</a:t>
            </a:r>
          </a:p>
          <a:p>
            <a:r>
              <a:rPr lang="ru-RU" sz="1600" dirty="0">
                <a:solidFill>
                  <a:srgbClr val="2A2723"/>
                </a:solidFill>
                <a:latin typeface="Georgia" panose="02040502050405020303" pitchFamily="18" charset="0"/>
              </a:rPr>
              <a:t>...чтобы они были свежими.</a:t>
            </a:r>
          </a:p>
          <a:p>
            <a:endParaRPr lang="ru-RU" sz="1600" dirty="0">
              <a:solidFill>
                <a:srgbClr val="2A2723"/>
              </a:solidFill>
              <a:latin typeface="Georgia" panose="02040502050405020303" pitchFamily="18" charset="0"/>
            </a:endParaRPr>
          </a:p>
        </p:txBody>
      </p:sp>
    </p:spTree>
    <p:extLst>
      <p:ext uri="{BB962C8B-B14F-4D97-AF65-F5344CB8AC3E}">
        <p14:creationId xmlns:p14="http://schemas.microsoft.com/office/powerpoint/2010/main" val="3510002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4AB2AFF-54A9-46DE-961E-9E1F3A9E4614}"/>
              </a:ext>
            </a:extLst>
          </p:cNvPr>
          <p:cNvSpPr/>
          <p:nvPr/>
        </p:nvSpPr>
        <p:spPr>
          <a:xfrm>
            <a:off x="276446" y="908071"/>
            <a:ext cx="11812772" cy="3139321"/>
          </a:xfrm>
          <a:prstGeom prst="rect">
            <a:avLst/>
          </a:prstGeom>
        </p:spPr>
        <p:txBody>
          <a:bodyPr wrap="square">
            <a:spAutoFit/>
          </a:bodyPr>
          <a:lstStyle/>
          <a:p>
            <a:pPr algn="ctr"/>
            <a:r>
              <a:rPr lang="ru-RU" dirty="0">
                <a:solidFill>
                  <a:srgbClr val="2A2723"/>
                </a:solidFill>
                <a:latin typeface="Georgia" panose="02040502050405020303" pitchFamily="18" charset="0"/>
              </a:rPr>
              <a:t> Литература</a:t>
            </a:r>
          </a:p>
          <a:p>
            <a:pPr algn="ctr"/>
            <a:endParaRPr lang="ru-RU" dirty="0">
              <a:solidFill>
                <a:srgbClr val="2A2723"/>
              </a:solidFill>
              <a:latin typeface="Georgia" panose="02040502050405020303" pitchFamily="18" charset="0"/>
            </a:endParaRPr>
          </a:p>
          <a:p>
            <a:r>
              <a:rPr lang="ru-RU" dirty="0">
                <a:solidFill>
                  <a:srgbClr val="2A2723"/>
                </a:solidFill>
                <a:latin typeface="Georgia" panose="02040502050405020303" pitchFamily="18" charset="0"/>
              </a:rPr>
              <a:t>1.        Жукова Н. С, </a:t>
            </a:r>
            <a:r>
              <a:rPr lang="ru-RU" dirty="0" err="1">
                <a:solidFill>
                  <a:srgbClr val="2A2723"/>
                </a:solidFill>
                <a:latin typeface="Georgia" panose="02040502050405020303" pitchFamily="18" charset="0"/>
              </a:rPr>
              <a:t>Мастюкова</a:t>
            </a:r>
            <a:r>
              <a:rPr lang="ru-RU" dirty="0">
                <a:solidFill>
                  <a:srgbClr val="2A2723"/>
                </a:solidFill>
                <a:latin typeface="Georgia" panose="02040502050405020303" pitchFamily="18" charset="0"/>
              </a:rPr>
              <a:t> Е. М., Филичева Т. Б. Преодоление общего недоразвития речи у дошкольников.—М.,1990.</a:t>
            </a:r>
          </a:p>
          <a:p>
            <a:r>
              <a:rPr lang="ru-RU" dirty="0">
                <a:solidFill>
                  <a:srgbClr val="2A2723"/>
                </a:solidFill>
                <a:latin typeface="Georgia" panose="02040502050405020303" pitchFamily="18" charset="0"/>
              </a:rPr>
              <a:t>2.        Кузьмина Н. И., Рождественская В. И. Воспитание речи у детей с моторной алалией. —М, 1977.</a:t>
            </a:r>
          </a:p>
          <a:p>
            <a:r>
              <a:rPr lang="ru-RU" dirty="0">
                <a:solidFill>
                  <a:srgbClr val="2A2723"/>
                </a:solidFill>
                <a:latin typeface="Georgia" panose="02040502050405020303" pitchFamily="18" charset="0"/>
              </a:rPr>
              <a:t>3.        Лопатина Л. В., Серебрякова Н. В. Логопедическая работа в группах дошкольников со стертой формой дизартрии. —СПб.,1994.</a:t>
            </a:r>
          </a:p>
          <a:p>
            <a:r>
              <a:rPr lang="ru-RU" dirty="0">
                <a:solidFill>
                  <a:srgbClr val="2A2723"/>
                </a:solidFill>
                <a:latin typeface="Georgia" panose="02040502050405020303" pitchFamily="18" charset="0"/>
              </a:rPr>
              <a:t>4.        </a:t>
            </a:r>
            <a:r>
              <a:rPr lang="ru-RU" dirty="0" err="1">
                <a:solidFill>
                  <a:srgbClr val="2A2723"/>
                </a:solidFill>
                <a:latin typeface="Georgia" panose="02040502050405020303" pitchFamily="18" charset="0"/>
              </a:rPr>
              <a:t>Трауготт</a:t>
            </a:r>
            <a:r>
              <a:rPr lang="ru-RU" dirty="0">
                <a:solidFill>
                  <a:srgbClr val="2A2723"/>
                </a:solidFill>
                <a:latin typeface="Georgia" panose="02040502050405020303" pitchFamily="18" charset="0"/>
              </a:rPr>
              <a:t> Н. Н. Как помочь детям, которые плохо говорят. —СПб., 1994.</a:t>
            </a:r>
          </a:p>
          <a:p>
            <a:r>
              <a:rPr lang="ru-RU" dirty="0">
                <a:solidFill>
                  <a:srgbClr val="2A2723"/>
                </a:solidFill>
                <a:latin typeface="Georgia" panose="02040502050405020303" pitchFamily="18" charset="0"/>
              </a:rPr>
              <a:t>5.    Филичева Т. В., Чиркина Г. В. Коррекционное обучение и воспитание детей 5-летнего возраста с общим недоразвитием речи. —М., 1991.</a:t>
            </a:r>
          </a:p>
          <a:p>
            <a:endParaRPr lang="ru-RU" dirty="0">
              <a:solidFill>
                <a:srgbClr val="2A2723"/>
              </a:solidFill>
              <a:latin typeface="Georgia" panose="02040502050405020303" pitchFamily="18" charset="0"/>
            </a:endParaRPr>
          </a:p>
        </p:txBody>
      </p:sp>
    </p:spTree>
    <p:extLst>
      <p:ext uri="{BB962C8B-B14F-4D97-AF65-F5344CB8AC3E}">
        <p14:creationId xmlns:p14="http://schemas.microsoft.com/office/powerpoint/2010/main" val="3616700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1734684-1B31-45DC-AB17-258C0850CFE3}"/>
              </a:ext>
            </a:extLst>
          </p:cNvPr>
          <p:cNvSpPr/>
          <p:nvPr/>
        </p:nvSpPr>
        <p:spPr>
          <a:xfrm>
            <a:off x="308343" y="330460"/>
            <a:ext cx="11674549" cy="5447645"/>
          </a:xfrm>
          <a:prstGeom prst="rect">
            <a:avLst/>
          </a:prstGeom>
        </p:spPr>
        <p:txBody>
          <a:bodyPr wrap="square">
            <a:spAutoFit/>
          </a:bodyPr>
          <a:lstStyle/>
          <a:p>
            <a:pPr algn="ctr"/>
            <a:r>
              <a:rPr lang="ru-RU" i="1" dirty="0">
                <a:solidFill>
                  <a:srgbClr val="2A2723"/>
                </a:solidFill>
                <a:latin typeface="Georgia" panose="02040502050405020303" pitchFamily="18" charset="0"/>
              </a:rPr>
              <a:t> </a:t>
            </a:r>
            <a:r>
              <a:rPr lang="ru-RU" b="1" i="1" dirty="0">
                <a:solidFill>
                  <a:srgbClr val="2A2723"/>
                </a:solidFill>
                <a:latin typeface="Georgia" panose="02040502050405020303" pitchFamily="18" charset="0"/>
              </a:rPr>
              <a:t>Игровые упражнения по закреплению словоизменения существительных, глаголов и прилагательных</a:t>
            </a:r>
          </a:p>
          <a:p>
            <a:r>
              <a:rPr lang="ru-RU" i="1" dirty="0">
                <a:solidFill>
                  <a:srgbClr val="2A2723"/>
                </a:solidFill>
                <a:latin typeface="Georgia" panose="02040502050405020303" pitchFamily="18" charset="0"/>
              </a:rPr>
              <a:t>1</a:t>
            </a:r>
            <a:r>
              <a:rPr lang="ru-RU" b="1" dirty="0">
                <a:solidFill>
                  <a:srgbClr val="C00000"/>
                </a:solidFill>
                <a:latin typeface="Georgia" panose="02040502050405020303" pitchFamily="18" charset="0"/>
              </a:rPr>
              <a:t>. Игра «Что в магазине?» </a:t>
            </a:r>
            <a:r>
              <a:rPr lang="ru-RU" i="1" dirty="0">
                <a:solidFill>
                  <a:srgbClr val="2A2723"/>
                </a:solidFill>
                <a:latin typeface="Georgia" panose="02040502050405020303" pitchFamily="18" charset="0"/>
              </a:rPr>
              <a:t>(на дифференциацию существительных единственного и множественного числа).</a:t>
            </a:r>
            <a:endParaRPr lang="ru-RU" dirty="0">
              <a:solidFill>
                <a:srgbClr val="2A2723"/>
              </a:solidFill>
              <a:latin typeface="Georgia" panose="02040502050405020303" pitchFamily="18" charset="0"/>
            </a:endParaRPr>
          </a:p>
          <a:p>
            <a:r>
              <a:rPr lang="ru-RU" sz="1600" dirty="0">
                <a:solidFill>
                  <a:srgbClr val="2A2723"/>
                </a:solidFill>
                <a:latin typeface="Georgia" panose="02040502050405020303" pitchFamily="18" charset="0"/>
              </a:rPr>
              <a:t>У взрослого один предмет, у ребенка («на прилавке магазина») — несколько предметов.</a:t>
            </a:r>
          </a:p>
          <a:p>
            <a:r>
              <a:rPr lang="ru-RU" sz="1600" dirty="0">
                <a:solidFill>
                  <a:srgbClr val="2A2723"/>
                </a:solidFill>
                <a:latin typeface="Georgia" panose="02040502050405020303" pitchFamily="18" charset="0"/>
              </a:rPr>
              <a:t>Логопед: У меня яблоко, а в магазине?</a:t>
            </a:r>
          </a:p>
          <a:p>
            <a:r>
              <a:rPr lang="ru-RU" sz="1600" dirty="0">
                <a:solidFill>
                  <a:srgbClr val="2A2723"/>
                </a:solidFill>
                <a:latin typeface="Georgia" panose="02040502050405020303" pitchFamily="18" charset="0"/>
              </a:rPr>
              <a:t>Ребенок: А в магазине — яблоки.</a:t>
            </a:r>
          </a:p>
          <a:p>
            <a:r>
              <a:rPr lang="ru-RU" sz="1600" dirty="0">
                <a:solidFill>
                  <a:srgbClr val="2A2723"/>
                </a:solidFill>
                <a:latin typeface="Georgia" panose="02040502050405020303" pitchFamily="18" charset="0"/>
              </a:rPr>
              <a:t>Логопед: У меня огурец, а в магазине?</a:t>
            </a:r>
          </a:p>
          <a:p>
            <a:r>
              <a:rPr lang="ru-RU" sz="1600" dirty="0">
                <a:solidFill>
                  <a:srgbClr val="2A2723"/>
                </a:solidFill>
                <a:latin typeface="Georgia" panose="02040502050405020303" pitchFamily="18" charset="0"/>
              </a:rPr>
              <a:t>Ребенок: А в магазине — огурцы.</a:t>
            </a:r>
          </a:p>
          <a:p>
            <a:r>
              <a:rPr lang="ru-RU" sz="1600" dirty="0">
                <a:solidFill>
                  <a:srgbClr val="2A2723"/>
                </a:solidFill>
                <a:latin typeface="Georgia" panose="02040502050405020303" pitchFamily="18" charset="0"/>
              </a:rPr>
              <a:t>И т. д.</a:t>
            </a:r>
          </a:p>
          <a:p>
            <a:r>
              <a:rPr lang="ru-RU" sz="1600" dirty="0">
                <a:solidFill>
                  <a:srgbClr val="2A2723"/>
                </a:solidFill>
                <a:latin typeface="Georgia" panose="02040502050405020303" pitchFamily="18" charset="0"/>
              </a:rPr>
              <a:t>Вариант игры:</a:t>
            </a:r>
          </a:p>
          <a:p>
            <a:r>
              <a:rPr lang="ru-RU" sz="1600" dirty="0">
                <a:solidFill>
                  <a:srgbClr val="2A2723"/>
                </a:solidFill>
                <a:latin typeface="Georgia" panose="02040502050405020303" pitchFamily="18" charset="0"/>
              </a:rPr>
              <a:t>Логопед: У меня яблоко, а в магазине много ...(?)</a:t>
            </a:r>
          </a:p>
          <a:p>
            <a:r>
              <a:rPr lang="ru-RU" sz="1600" dirty="0">
                <a:solidFill>
                  <a:srgbClr val="2A2723"/>
                </a:solidFill>
                <a:latin typeface="Georgia" panose="02040502050405020303" pitchFamily="18" charset="0"/>
              </a:rPr>
              <a:t>Ребенок: А в магазине много яблок.</a:t>
            </a:r>
          </a:p>
          <a:p>
            <a:r>
              <a:rPr lang="ru-RU" i="1" dirty="0">
                <a:solidFill>
                  <a:srgbClr val="2A2723"/>
                </a:solidFill>
                <a:latin typeface="Georgia" panose="02040502050405020303" pitchFamily="18" charset="0"/>
              </a:rPr>
              <a:t>2. </a:t>
            </a:r>
            <a:r>
              <a:rPr lang="ru-RU" b="1" dirty="0">
                <a:solidFill>
                  <a:srgbClr val="C00000"/>
                </a:solidFill>
                <a:latin typeface="Georgia" panose="02040502050405020303" pitchFamily="18" charset="0"/>
              </a:rPr>
              <a:t>Игра «Убираем урожай» </a:t>
            </a:r>
            <a:r>
              <a:rPr lang="ru-RU" i="1" dirty="0">
                <a:solidFill>
                  <a:srgbClr val="2A2723"/>
                </a:solidFill>
                <a:latin typeface="Georgia" panose="02040502050405020303" pitchFamily="18" charset="0"/>
              </a:rPr>
              <a:t>(закрепление формы винительного падежа существительных).</a:t>
            </a:r>
            <a:endParaRPr lang="ru-RU" dirty="0">
              <a:solidFill>
                <a:srgbClr val="2A2723"/>
              </a:solidFill>
              <a:latin typeface="Georgia" panose="02040502050405020303" pitchFamily="18" charset="0"/>
            </a:endParaRPr>
          </a:p>
          <a:p>
            <a:r>
              <a:rPr lang="ru-RU" sz="1600" dirty="0">
                <a:solidFill>
                  <a:srgbClr val="2A2723"/>
                </a:solidFill>
                <a:latin typeface="Georgia" panose="02040502050405020303" pitchFamily="18" charset="0"/>
              </a:rPr>
              <a:t>Логопед объясняет детям, что овощи убирают по-разному. Морковь, свеклу, репу, редис дергают.</a:t>
            </a:r>
          </a:p>
          <a:p>
            <a:r>
              <a:rPr lang="ru-RU" sz="1600" dirty="0">
                <a:solidFill>
                  <a:srgbClr val="2A2723"/>
                </a:solidFill>
                <a:latin typeface="Georgia" panose="02040502050405020303" pitchFamily="18" charset="0"/>
              </a:rPr>
              <a:t>Огурцы, помидоры, горох срывают.</a:t>
            </a:r>
          </a:p>
          <a:p>
            <a:r>
              <a:rPr lang="ru-RU" sz="1600" dirty="0">
                <a:solidFill>
                  <a:srgbClr val="2A2723"/>
                </a:solidFill>
                <a:latin typeface="Georgia" panose="02040502050405020303" pitchFamily="18" charset="0"/>
              </a:rPr>
              <a:t>Картофель выкапывают.</a:t>
            </a:r>
          </a:p>
          <a:p>
            <a:r>
              <a:rPr lang="ru-RU" sz="1600" dirty="0">
                <a:solidFill>
                  <a:srgbClr val="2A2723"/>
                </a:solidFill>
                <a:latin typeface="Georgia" panose="02040502050405020303" pitchFamily="18" charset="0"/>
              </a:rPr>
              <a:t>Затем логопед показывает картинки овощей и просит детей ответить на вопрос: «Как убирают данный овощ?</a:t>
            </a:r>
          </a:p>
          <a:p>
            <a:r>
              <a:rPr lang="ru-RU" sz="1600" dirty="0">
                <a:solidFill>
                  <a:srgbClr val="2A2723"/>
                </a:solidFill>
                <a:latin typeface="Georgia" panose="02040502050405020303" pitchFamily="18" charset="0"/>
              </a:rPr>
              <a:t>Дети составляют предложения типа: Морковь дергают. Картофель копают. Капусту срезают. Горох срывают. Свеклу дергают. И т. д.</a:t>
            </a:r>
          </a:p>
          <a:p>
            <a:endParaRPr lang="ru-RU" dirty="0">
              <a:solidFill>
                <a:srgbClr val="2A2723"/>
              </a:solidFill>
              <a:latin typeface="Georgia" panose="02040502050405020303" pitchFamily="18" charset="0"/>
            </a:endParaRPr>
          </a:p>
        </p:txBody>
      </p:sp>
    </p:spTree>
    <p:extLst>
      <p:ext uri="{BB962C8B-B14F-4D97-AF65-F5344CB8AC3E}">
        <p14:creationId xmlns:p14="http://schemas.microsoft.com/office/powerpoint/2010/main" val="2458315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6EE8BA2-7EBA-4122-8511-F50BA01BBF62}"/>
              </a:ext>
            </a:extLst>
          </p:cNvPr>
          <p:cNvSpPr/>
          <p:nvPr/>
        </p:nvSpPr>
        <p:spPr>
          <a:xfrm>
            <a:off x="368594" y="229490"/>
            <a:ext cx="11741889" cy="6524863"/>
          </a:xfrm>
          <a:prstGeom prst="rect">
            <a:avLst/>
          </a:prstGeom>
        </p:spPr>
        <p:txBody>
          <a:bodyPr wrap="square">
            <a:spAutoFit/>
          </a:bodyPr>
          <a:lstStyle/>
          <a:p>
            <a:pPr lvl="0"/>
            <a:r>
              <a:rPr lang="ru-RU" dirty="0">
                <a:solidFill>
                  <a:srgbClr val="2A2723"/>
                </a:solidFill>
                <a:latin typeface="Georgia" panose="02040502050405020303" pitchFamily="18" charset="0"/>
              </a:rPr>
              <a:t>3. </a:t>
            </a:r>
            <a:r>
              <a:rPr lang="ru-RU" b="1" dirty="0">
                <a:solidFill>
                  <a:srgbClr val="C00000"/>
                </a:solidFill>
                <a:latin typeface="Georgia" panose="02040502050405020303" pitchFamily="18" charset="0"/>
              </a:rPr>
              <a:t>Игра «Огород» </a:t>
            </a:r>
            <a:r>
              <a:rPr lang="ru-RU" dirty="0">
                <a:solidFill>
                  <a:srgbClr val="2A2723"/>
                </a:solidFill>
                <a:latin typeface="Georgia" panose="02040502050405020303" pitchFamily="18" charset="0"/>
              </a:rPr>
              <a:t>(закрепление формы винительного падежа). </a:t>
            </a:r>
            <a:r>
              <a:rPr lang="ru-RU" sz="1600" dirty="0">
                <a:solidFill>
                  <a:srgbClr val="2A2723"/>
                </a:solidFill>
                <a:latin typeface="Georgia" panose="02040502050405020303" pitchFamily="18" charset="0"/>
              </a:rPr>
              <a:t>Логопед предлагает детям «посадить» овощи, затем спрашивает каждого ребенка, что он делает: «Лена, что ты сажаешь?» (Я сажаю огурцы.) «Ира, что ты посадила?» (Я посадила редис.) «Вова, что ты посадишь?» (Я посажу капусту) и т. д.</a:t>
            </a:r>
          </a:p>
          <a:p>
            <a:pPr lvl="0"/>
            <a:r>
              <a:rPr lang="ru-RU" sz="1600" dirty="0">
                <a:solidFill>
                  <a:srgbClr val="2A2723"/>
                </a:solidFill>
                <a:latin typeface="Georgia" panose="02040502050405020303" pitchFamily="18" charset="0"/>
              </a:rPr>
              <a:t>4. </a:t>
            </a:r>
            <a:r>
              <a:rPr lang="ru-RU" b="1" dirty="0">
                <a:solidFill>
                  <a:srgbClr val="C00000"/>
                </a:solidFill>
                <a:latin typeface="Georgia" panose="02040502050405020303" pitchFamily="18" charset="0"/>
              </a:rPr>
              <a:t>Игра «Кто подберет больше слов?» </a:t>
            </a:r>
            <a:r>
              <a:rPr lang="ru-RU" sz="1600" dirty="0">
                <a:solidFill>
                  <a:srgbClr val="2A2723"/>
                </a:solidFill>
                <a:latin typeface="Georgia" panose="02040502050405020303" pitchFamily="18" charset="0"/>
              </a:rPr>
              <a:t>(закрепление формы винительного падежа).</a:t>
            </a:r>
          </a:p>
          <a:p>
            <a:pPr lvl="0"/>
            <a:r>
              <a:rPr lang="ru-RU" sz="1600" dirty="0">
                <a:solidFill>
                  <a:srgbClr val="2A2723"/>
                </a:solidFill>
                <a:latin typeface="Georgia" panose="02040502050405020303" pitchFamily="18" charset="0"/>
              </a:rPr>
              <a:t>Логопед предлагает детям назвать как можно больше слов, отвечая на вопросы. При этом можно использовать предметы или картинки.</a:t>
            </a:r>
          </a:p>
          <a:p>
            <a:pPr lvl="0"/>
            <a:r>
              <a:rPr lang="ru-RU" sz="1600" dirty="0">
                <a:solidFill>
                  <a:srgbClr val="2A2723"/>
                </a:solidFill>
                <a:latin typeface="Georgia" panose="02040502050405020303" pitchFamily="18" charset="0"/>
              </a:rPr>
              <a:t>— Что можно шить? (Платье, пальто, сарафан, рубашку, шубу, сапоги, панаму, юбку, блузку и т. д.)</a:t>
            </a:r>
          </a:p>
          <a:p>
            <a:pPr lvl="0"/>
            <a:r>
              <a:rPr lang="ru-RU" sz="1600" dirty="0">
                <a:solidFill>
                  <a:srgbClr val="2A2723"/>
                </a:solidFill>
                <a:latin typeface="Georgia" panose="02040502050405020303" pitchFamily="18" charset="0"/>
              </a:rPr>
              <a:t>— Что можно связать? (Шапочку, варежки, шарф, кофту, жилетку, платье, скатерть, салфетку и т. д.)</a:t>
            </a:r>
          </a:p>
          <a:p>
            <a:r>
              <a:rPr lang="ru-RU" sz="1600" i="1" dirty="0">
                <a:solidFill>
                  <a:srgbClr val="2A2723"/>
                </a:solidFill>
                <a:latin typeface="Georgia" panose="02040502050405020303" pitchFamily="18" charset="0"/>
              </a:rPr>
              <a:t> Игра «Что без чего?»</a:t>
            </a:r>
            <a:r>
              <a:rPr lang="ru-RU" sz="1600" dirty="0">
                <a:solidFill>
                  <a:srgbClr val="2A2723"/>
                </a:solidFill>
                <a:latin typeface="Georgia" panose="02040502050405020303" pitchFamily="18" charset="0"/>
              </a:rPr>
              <a:t> (закрепление формы родительного падежа существительных по теме «Мебель, посуда, транспорт, одежда»).</a:t>
            </a:r>
          </a:p>
          <a:p>
            <a:r>
              <a:rPr lang="ru-RU" sz="1600" dirty="0">
                <a:solidFill>
                  <a:srgbClr val="2A2723"/>
                </a:solidFill>
                <a:latin typeface="Georgia" panose="02040502050405020303" pitchFamily="18" charset="0"/>
              </a:rPr>
              <a:t>На доске картинки с изображением предметов, которые надо починить.</a:t>
            </a:r>
          </a:p>
          <a:p>
            <a:r>
              <a:rPr lang="ru-RU" sz="1600" dirty="0">
                <a:solidFill>
                  <a:srgbClr val="2A2723"/>
                </a:solidFill>
                <a:latin typeface="Georgia" panose="02040502050405020303" pitchFamily="18" charset="0"/>
              </a:rPr>
              <a:t>Логопед задает вопрос: «Что без чего?»</a:t>
            </a:r>
          </a:p>
          <a:p>
            <a:r>
              <a:rPr lang="ru-RU" sz="1600" dirty="0">
                <a:solidFill>
                  <a:srgbClr val="2A2723"/>
                </a:solidFill>
                <a:latin typeface="Georgia" panose="02040502050405020303" pitchFamily="18" charset="0"/>
              </a:rPr>
              <a:t>Стул без ножки.</a:t>
            </a:r>
          </a:p>
          <a:p>
            <a:r>
              <a:rPr lang="ru-RU" sz="1600" dirty="0">
                <a:solidFill>
                  <a:srgbClr val="2A2723"/>
                </a:solidFill>
                <a:latin typeface="Georgia" panose="02040502050405020303" pitchFamily="18" charset="0"/>
              </a:rPr>
              <a:t>Машина без колеса.</a:t>
            </a:r>
          </a:p>
          <a:p>
            <a:r>
              <a:rPr lang="ru-RU" sz="1600" dirty="0">
                <a:solidFill>
                  <a:srgbClr val="2A2723"/>
                </a:solidFill>
                <a:latin typeface="Georgia" panose="02040502050405020303" pitchFamily="18" charset="0"/>
              </a:rPr>
              <a:t>Стул без спинки.</a:t>
            </a:r>
          </a:p>
          <a:p>
            <a:r>
              <a:rPr lang="ru-RU" sz="1600" dirty="0">
                <a:solidFill>
                  <a:srgbClr val="2A2723"/>
                </a:solidFill>
                <a:latin typeface="Georgia" panose="02040502050405020303" pitchFamily="18" charset="0"/>
              </a:rPr>
              <a:t>Шуба без воротника.</a:t>
            </a:r>
          </a:p>
          <a:p>
            <a:r>
              <a:rPr lang="ru-RU" sz="1600" dirty="0">
                <a:solidFill>
                  <a:srgbClr val="2A2723"/>
                </a:solidFill>
                <a:latin typeface="Georgia" panose="02040502050405020303" pitchFamily="18" charset="0"/>
              </a:rPr>
              <a:t>Кастрюля без ручки.</a:t>
            </a:r>
          </a:p>
          <a:p>
            <a:r>
              <a:rPr lang="ru-RU" sz="1600" dirty="0">
                <a:solidFill>
                  <a:srgbClr val="2A2723"/>
                </a:solidFill>
                <a:latin typeface="Georgia" panose="02040502050405020303" pitchFamily="18" charset="0"/>
              </a:rPr>
              <a:t>Чайник без носика.</a:t>
            </a:r>
          </a:p>
          <a:p>
            <a:r>
              <a:rPr lang="ru-RU" sz="1600" dirty="0">
                <a:solidFill>
                  <a:srgbClr val="2A2723"/>
                </a:solidFill>
                <a:latin typeface="Georgia" panose="02040502050405020303" pitchFamily="18" charset="0"/>
              </a:rPr>
              <a:t>Расческа без зубчиков.</a:t>
            </a:r>
          </a:p>
          <a:p>
            <a:r>
              <a:rPr lang="ru-RU" sz="1600" dirty="0">
                <a:solidFill>
                  <a:srgbClr val="2A2723"/>
                </a:solidFill>
                <a:latin typeface="Georgia" panose="02040502050405020303" pitchFamily="18" charset="0"/>
              </a:rPr>
              <a:t>Грузовик без фары.</a:t>
            </a:r>
          </a:p>
          <a:p>
            <a:r>
              <a:rPr lang="ru-RU" sz="1600" dirty="0">
                <a:solidFill>
                  <a:srgbClr val="2A2723"/>
                </a:solidFill>
                <a:latin typeface="Georgia" panose="02040502050405020303" pitchFamily="18" charset="0"/>
              </a:rPr>
              <a:t>Платье без рукава.</a:t>
            </a:r>
          </a:p>
          <a:p>
            <a:r>
              <a:rPr lang="ru-RU" sz="1600" dirty="0">
                <a:solidFill>
                  <a:srgbClr val="2A2723"/>
                </a:solidFill>
                <a:latin typeface="Georgia" panose="02040502050405020303" pitchFamily="18" charset="0"/>
              </a:rPr>
              <a:t>Кофта без пуговиц.</a:t>
            </a:r>
          </a:p>
          <a:p>
            <a:r>
              <a:rPr lang="ru-RU" sz="1600" dirty="0">
                <a:solidFill>
                  <a:srgbClr val="2A2723"/>
                </a:solidFill>
                <a:latin typeface="Georgia" panose="02040502050405020303" pitchFamily="18" charset="0"/>
              </a:rPr>
              <a:t>Ботинки без шнурков.</a:t>
            </a:r>
          </a:p>
          <a:p>
            <a:r>
              <a:rPr lang="ru-RU" sz="1600" i="1" dirty="0">
                <a:solidFill>
                  <a:srgbClr val="2A2723"/>
                </a:solidFill>
                <a:latin typeface="Georgia" panose="02040502050405020303" pitchFamily="18" charset="0"/>
              </a:rPr>
              <a:t>6. </a:t>
            </a:r>
            <a:r>
              <a:rPr lang="ru-RU" b="1" dirty="0">
                <a:solidFill>
                  <a:srgbClr val="C00000"/>
                </a:solidFill>
                <a:latin typeface="Georgia" panose="02040502050405020303" pitchFamily="18" charset="0"/>
              </a:rPr>
              <a:t>Игра «Кому что дадим?» </a:t>
            </a:r>
            <a:r>
              <a:rPr lang="ru-RU" sz="1600" dirty="0">
                <a:solidFill>
                  <a:srgbClr val="2A2723"/>
                </a:solidFill>
                <a:latin typeface="Georgia" panose="02040502050405020303" pitchFamily="18" charset="0"/>
              </a:rPr>
              <a:t>(закрепление формы дательного падежа существительных по теме «Домашние и дикие животные»).</a:t>
            </a:r>
          </a:p>
          <a:p>
            <a:pPr lvl="0"/>
            <a:endParaRPr lang="ru-RU" sz="1600" dirty="0">
              <a:solidFill>
                <a:srgbClr val="2A2723"/>
              </a:solidFill>
              <a:latin typeface="Georgia" panose="02040502050405020303" pitchFamily="18" charset="0"/>
            </a:endParaRPr>
          </a:p>
        </p:txBody>
      </p:sp>
    </p:spTree>
    <p:extLst>
      <p:ext uri="{BB962C8B-B14F-4D97-AF65-F5344CB8AC3E}">
        <p14:creationId xmlns:p14="http://schemas.microsoft.com/office/powerpoint/2010/main" val="2052228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A4C8E6D-2417-4785-8BEC-DA0844D054E5}"/>
              </a:ext>
            </a:extLst>
          </p:cNvPr>
          <p:cNvSpPr/>
          <p:nvPr/>
        </p:nvSpPr>
        <p:spPr>
          <a:xfrm>
            <a:off x="336697" y="157578"/>
            <a:ext cx="11731256" cy="7017306"/>
          </a:xfrm>
          <a:prstGeom prst="rect">
            <a:avLst/>
          </a:prstGeom>
        </p:spPr>
        <p:txBody>
          <a:bodyPr wrap="square">
            <a:spAutoFit/>
          </a:bodyPr>
          <a:lstStyle/>
          <a:p>
            <a:r>
              <a:rPr lang="ru-RU" sz="1600" dirty="0">
                <a:solidFill>
                  <a:srgbClr val="2A2723"/>
                </a:solidFill>
                <a:latin typeface="Georgia" panose="02040502050405020303" pitchFamily="18" charset="0"/>
              </a:rPr>
              <a:t>На доске расставлены картинки с изображением корма для животных (морковка, орехи, грибы, малина, мед, косточка, овощи, молоко и др.). '</a:t>
            </a:r>
          </a:p>
          <a:p>
            <a:r>
              <a:rPr lang="ru-RU" sz="1600" dirty="0">
                <a:solidFill>
                  <a:srgbClr val="2A2723"/>
                </a:solidFill>
                <a:latin typeface="Georgia" panose="02040502050405020303" pitchFamily="18" charset="0"/>
              </a:rPr>
              <a:t>На столе — игрушечные животные (корова, лошадь, еж, заяц, белка, медведь, кошка, собака, свинья).</a:t>
            </a:r>
          </a:p>
          <a:p>
            <a:r>
              <a:rPr lang="ru-RU" sz="1600" dirty="0">
                <a:solidFill>
                  <a:srgbClr val="2A2723"/>
                </a:solidFill>
                <a:latin typeface="Georgia" panose="02040502050405020303" pitchFamily="18" charset="0"/>
              </a:rPr>
              <a:t>В процессе игры дети берут по одной картинке с изображением корма для животных, кладут ее около соответствующей игрушки и отвечают на вопрос: «Кому это дадим?»</a:t>
            </a:r>
          </a:p>
          <a:p>
            <a:r>
              <a:rPr lang="ru-RU" sz="1600" dirty="0">
                <a:solidFill>
                  <a:srgbClr val="2A2723"/>
                </a:solidFill>
                <a:latin typeface="Georgia" panose="02040502050405020303" pitchFamily="18" charset="0"/>
              </a:rPr>
              <a:t>Сено дадим корове, лошади.</a:t>
            </a:r>
          </a:p>
          <a:p>
            <a:r>
              <a:rPr lang="ru-RU" sz="1600" dirty="0">
                <a:solidFill>
                  <a:srgbClr val="2A2723"/>
                </a:solidFill>
                <a:latin typeface="Georgia" panose="02040502050405020303" pitchFamily="18" charset="0"/>
              </a:rPr>
              <a:t>Грибы дадим белке.</a:t>
            </a:r>
          </a:p>
          <a:p>
            <a:r>
              <a:rPr lang="ru-RU" sz="1600" dirty="0">
                <a:solidFill>
                  <a:srgbClr val="2A2723"/>
                </a:solidFill>
                <a:latin typeface="Georgia" panose="02040502050405020303" pitchFamily="18" charset="0"/>
              </a:rPr>
              <a:t>Яблоко дадим ежу.</a:t>
            </a:r>
          </a:p>
          <a:p>
            <a:r>
              <a:rPr lang="ru-RU" sz="1600" dirty="0">
                <a:solidFill>
                  <a:srgbClr val="2A2723"/>
                </a:solidFill>
                <a:latin typeface="Georgia" panose="02040502050405020303" pitchFamily="18" charset="0"/>
              </a:rPr>
              <a:t>Орехи дадим белке.</a:t>
            </a:r>
          </a:p>
          <a:p>
            <a:r>
              <a:rPr lang="ru-RU" sz="1600" dirty="0">
                <a:solidFill>
                  <a:srgbClr val="2A2723"/>
                </a:solidFill>
                <a:latin typeface="Georgia" panose="02040502050405020303" pitchFamily="18" charset="0"/>
              </a:rPr>
              <a:t>7. </a:t>
            </a:r>
            <a:r>
              <a:rPr lang="ru-RU" b="1" dirty="0">
                <a:solidFill>
                  <a:srgbClr val="C00000"/>
                </a:solidFill>
                <a:latin typeface="Georgia" panose="02040502050405020303" pitchFamily="18" charset="0"/>
              </a:rPr>
              <a:t>Игра «Кто чем управляет?» </a:t>
            </a:r>
            <a:r>
              <a:rPr lang="ru-RU" sz="1600" dirty="0">
                <a:solidFill>
                  <a:srgbClr val="2A2723"/>
                </a:solidFill>
                <a:latin typeface="Georgia" panose="02040502050405020303" pitchFamily="18" charset="0"/>
              </a:rPr>
              <a:t>(закрепление формы творительного падежа существительных по теме «Транспорт»).</a:t>
            </a:r>
          </a:p>
          <a:p>
            <a:r>
              <a:rPr lang="ru-RU" sz="1600" dirty="0">
                <a:solidFill>
                  <a:srgbClr val="2A2723"/>
                </a:solidFill>
                <a:latin typeface="Georgia" panose="02040502050405020303" pitchFamily="18" charset="0"/>
              </a:rPr>
              <a:t>На доске картинки с изображением различных видов транспорта. Логопед показывает картинку и задет вопросы: «Кто управляет ... автобусом, самолетом и т. д.)?» Дети должны ответить полным предложением.</a:t>
            </a:r>
          </a:p>
          <a:p>
            <a:r>
              <a:rPr lang="ru-RU" sz="1600" dirty="0">
                <a:solidFill>
                  <a:srgbClr val="2A2723"/>
                </a:solidFill>
                <a:latin typeface="Georgia" panose="02040502050405020303" pitchFamily="18" charset="0"/>
              </a:rPr>
              <a:t>8. </a:t>
            </a:r>
            <a:r>
              <a:rPr lang="ru-RU" sz="1600" i="1" dirty="0">
                <a:solidFill>
                  <a:srgbClr val="2A2723"/>
                </a:solidFill>
                <a:latin typeface="Georgia" panose="02040502050405020303" pitchFamily="18" charset="0"/>
              </a:rPr>
              <a:t> </a:t>
            </a:r>
            <a:r>
              <a:rPr lang="ru-RU" b="1" dirty="0">
                <a:solidFill>
                  <a:srgbClr val="C00000"/>
                </a:solidFill>
                <a:latin typeface="Georgia" panose="02040502050405020303" pitchFamily="18" charset="0"/>
              </a:rPr>
              <a:t>Игра «Кого мы видели?»</a:t>
            </a:r>
            <a:r>
              <a:rPr lang="ru-RU" sz="1600" dirty="0">
                <a:solidFill>
                  <a:srgbClr val="2A2723"/>
                </a:solidFill>
                <a:latin typeface="Georgia" panose="02040502050405020303" pitchFamily="18" charset="0"/>
              </a:rPr>
              <a:t> (закрепление правильного употребления окончаний существительных винительного падежа множественного числа по теме «Животные жарких стран»).</a:t>
            </a:r>
          </a:p>
          <a:p>
            <a:r>
              <a:rPr lang="ru-RU" sz="1600" dirty="0">
                <a:solidFill>
                  <a:srgbClr val="2A2723"/>
                </a:solidFill>
                <a:latin typeface="Georgia" panose="02040502050405020303" pitchFamily="18" charset="0"/>
              </a:rPr>
              <a:t>На доске картинки с изображением различных животных. Логопед дает задание детям отобрать только животных, которые живут в жарких странах.</a:t>
            </a:r>
          </a:p>
          <a:p>
            <a:r>
              <a:rPr lang="ru-RU" sz="1600" dirty="0">
                <a:solidFill>
                  <a:srgbClr val="2A2723"/>
                </a:solidFill>
                <a:latin typeface="Georgia" panose="02040502050405020303" pitchFamily="18" charset="0"/>
              </a:rPr>
              <a:t>— А кто из сказочных героев ездил в Африку лечить животных? (Айболит.) Представим себе, что мы вместе с Айболитом поехали в Африку и увидели там много разных животных. Мы видели много ... львов, тигров, носорогов, слонов, верблюдов, бегемотов," леопардов, крокодилов, кенгуру, обезьян и т. д.).</a:t>
            </a:r>
          </a:p>
          <a:p>
            <a:r>
              <a:rPr lang="ru-RU" sz="1600" dirty="0">
                <a:solidFill>
                  <a:srgbClr val="2A2723"/>
                </a:solidFill>
                <a:latin typeface="Georgia" panose="02040502050405020303" pitchFamily="18" charset="0"/>
              </a:rPr>
              <a:t>9. </a:t>
            </a:r>
            <a:r>
              <a:rPr lang="ru-RU" b="1" dirty="0">
                <a:solidFill>
                  <a:srgbClr val="C00000"/>
                </a:solidFill>
                <a:latin typeface="Georgia" panose="02040502050405020303" pitchFamily="18" charset="0"/>
              </a:rPr>
              <a:t>Игра в лото «Два и пять»</a:t>
            </a:r>
            <a:r>
              <a:rPr lang="ru-RU" sz="1600" dirty="0">
                <a:solidFill>
                  <a:srgbClr val="2A2723"/>
                </a:solidFill>
                <a:latin typeface="Georgia" panose="02040502050405020303" pitchFamily="18" charset="0"/>
              </a:rPr>
              <a:t> (закрепление формы существительных родительного падежа единственного и множественного числа).</a:t>
            </a:r>
          </a:p>
          <a:p>
            <a:r>
              <a:rPr lang="ru-RU" sz="1600" dirty="0">
                <a:solidFill>
                  <a:srgbClr val="2A2723"/>
                </a:solidFill>
                <a:latin typeface="Georgia" panose="02040502050405020303" pitchFamily="18" charset="0"/>
              </a:rPr>
              <a:t>Детям раздают карточки лото с изображением двух и пяти предметов. Например, два помидора, пять вишен, два огурца, пять яблок и т. д. Логопед называет предмет. Дети находят на карточке изображение предмета и определяют количество, называют словосочетание числительного с существительным и закрывают картинку фишкой.</a:t>
            </a:r>
          </a:p>
          <a:p>
            <a:r>
              <a:rPr lang="ru-RU" sz="1600" dirty="0">
                <a:solidFill>
                  <a:srgbClr val="2A2723"/>
                </a:solidFill>
                <a:latin typeface="Georgia" panose="02040502050405020303" pitchFamily="18" charset="0"/>
              </a:rPr>
              <a:t>Выигрывает тот, кто правильно называл количество предметов и раньше других закрыл все карточки лото.</a:t>
            </a:r>
          </a:p>
          <a:p>
            <a:r>
              <a:rPr lang="ru-RU" sz="1600" dirty="0">
                <a:solidFill>
                  <a:srgbClr val="2A2723"/>
                </a:solidFill>
                <a:latin typeface="Georgia" panose="02040502050405020303" pitchFamily="18" charset="0"/>
              </a:rPr>
              <a:t>Примерные карточки лото.</a:t>
            </a:r>
          </a:p>
          <a:p>
            <a:endParaRPr lang="ru-RU" sz="1600" dirty="0">
              <a:solidFill>
                <a:srgbClr val="2A2723"/>
              </a:solidFill>
              <a:latin typeface="Georgia" panose="02040502050405020303" pitchFamily="18" charset="0"/>
            </a:endParaRPr>
          </a:p>
        </p:txBody>
      </p:sp>
    </p:spTree>
    <p:extLst>
      <p:ext uri="{BB962C8B-B14F-4D97-AF65-F5344CB8AC3E}">
        <p14:creationId xmlns:p14="http://schemas.microsoft.com/office/powerpoint/2010/main" val="3695150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4BBFD108-3911-4657-828B-2F79AFC23736}"/>
              </a:ext>
            </a:extLst>
          </p:cNvPr>
          <p:cNvSpPr/>
          <p:nvPr/>
        </p:nvSpPr>
        <p:spPr>
          <a:xfrm>
            <a:off x="178981" y="180754"/>
            <a:ext cx="11834037" cy="7078861"/>
          </a:xfrm>
          <a:prstGeom prst="rect">
            <a:avLst/>
          </a:prstGeom>
        </p:spPr>
        <p:txBody>
          <a:bodyPr wrap="square">
            <a:spAutoFit/>
          </a:bodyPr>
          <a:lstStyle/>
          <a:p>
            <a:r>
              <a:rPr lang="ru-RU" sz="1600" dirty="0">
                <a:solidFill>
                  <a:srgbClr val="2A2723"/>
                </a:solidFill>
                <a:latin typeface="Georgia" panose="02040502050405020303" pitchFamily="18" charset="0"/>
              </a:rPr>
              <a:t>10. </a:t>
            </a:r>
            <a:r>
              <a:rPr lang="ru-RU" b="1" dirty="0">
                <a:solidFill>
                  <a:srgbClr val="C00000"/>
                </a:solidFill>
                <a:latin typeface="Georgia" panose="02040502050405020303" pitchFamily="18" charset="0"/>
              </a:rPr>
              <a:t>Игра «Кто чем работает?» </a:t>
            </a:r>
            <a:r>
              <a:rPr lang="ru-RU" sz="1600" dirty="0">
                <a:solidFill>
                  <a:srgbClr val="2A2723"/>
                </a:solidFill>
                <a:latin typeface="Georgia" panose="02040502050405020303" pitchFamily="18" charset="0"/>
              </a:rPr>
              <a:t>(закрепление формы существительных творительного падежа).</a:t>
            </a:r>
          </a:p>
          <a:p>
            <a:r>
              <a:rPr lang="ru-RU" sz="1600" dirty="0">
                <a:solidFill>
                  <a:srgbClr val="2A2723"/>
                </a:solidFill>
                <a:latin typeface="Georgia" panose="02040502050405020303" pitchFamily="18" charset="0"/>
              </a:rPr>
              <a:t>Детям предлагаются картинки с изображением людей различных профессий (парикмахер, маляр, плотник, портниха, дворник, садовник и др.). Логопед предлагает детям ответить на вопрос «Кто чем работает?»</a:t>
            </a:r>
          </a:p>
          <a:p>
            <a:r>
              <a:rPr lang="ru-RU" sz="1600" dirty="0">
                <a:solidFill>
                  <a:srgbClr val="2A2723"/>
                </a:solidFill>
                <a:latin typeface="Georgia" panose="02040502050405020303" pitchFamily="18" charset="0"/>
              </a:rPr>
              <a:t>Парикмахер — ножницами,</a:t>
            </a:r>
          </a:p>
          <a:p>
            <a:r>
              <a:rPr lang="ru-RU" sz="1600" dirty="0">
                <a:solidFill>
                  <a:srgbClr val="2A2723"/>
                </a:solidFill>
                <a:latin typeface="Georgia" panose="02040502050405020303" pitchFamily="18" charset="0"/>
              </a:rPr>
              <a:t>маляр — кистью,</a:t>
            </a:r>
          </a:p>
          <a:p>
            <a:r>
              <a:rPr lang="ru-RU" sz="1600" dirty="0">
                <a:solidFill>
                  <a:srgbClr val="2A2723"/>
                </a:solidFill>
                <a:latin typeface="Georgia" panose="02040502050405020303" pitchFamily="18" charset="0"/>
              </a:rPr>
              <a:t>плотник — топором,</a:t>
            </a:r>
          </a:p>
          <a:p>
            <a:r>
              <a:rPr lang="ru-RU" sz="1600" dirty="0">
                <a:solidFill>
                  <a:srgbClr val="2A2723"/>
                </a:solidFill>
                <a:latin typeface="Georgia" panose="02040502050405020303" pitchFamily="18" charset="0"/>
              </a:rPr>
              <a:t>дворник — метлой.</a:t>
            </a:r>
          </a:p>
          <a:p>
            <a:r>
              <a:rPr lang="ru-RU" sz="1600" dirty="0">
                <a:solidFill>
                  <a:srgbClr val="2A2723"/>
                </a:solidFill>
                <a:latin typeface="Georgia" panose="02040502050405020303" pitchFamily="18" charset="0"/>
              </a:rPr>
              <a:t>11. </a:t>
            </a:r>
            <a:r>
              <a:rPr lang="ru-RU" sz="1600" i="1" dirty="0">
                <a:solidFill>
                  <a:srgbClr val="2A2723"/>
                </a:solidFill>
                <a:latin typeface="Georgia" panose="02040502050405020303" pitchFamily="18" charset="0"/>
              </a:rPr>
              <a:t> </a:t>
            </a:r>
            <a:r>
              <a:rPr lang="ru-RU" b="1" dirty="0">
                <a:solidFill>
                  <a:srgbClr val="C00000"/>
                </a:solidFill>
                <a:latin typeface="Georgia" panose="02040502050405020303" pitchFamily="18" charset="0"/>
              </a:rPr>
              <a:t>Игра «Что с чем?» </a:t>
            </a:r>
            <a:r>
              <a:rPr lang="ru-RU" sz="1600" i="1" dirty="0">
                <a:solidFill>
                  <a:srgbClr val="2A2723"/>
                </a:solidFill>
                <a:latin typeface="Georgia" panose="02040502050405020303" pitchFamily="18" charset="0"/>
              </a:rPr>
              <a:t>или «Назвать пары предметов»</a:t>
            </a:r>
            <a:r>
              <a:rPr lang="ru-RU" sz="1600" dirty="0">
                <a:solidFill>
                  <a:srgbClr val="2A2723"/>
                </a:solidFill>
                <a:latin typeface="Georgia" panose="02040502050405020303" pitchFamily="18" charset="0"/>
              </a:rPr>
              <a:t> (закрепление формы творительного падежа с предлогом с).</a:t>
            </a:r>
          </a:p>
          <a:p>
            <a:r>
              <a:rPr lang="ru-RU" sz="1600" dirty="0">
                <a:solidFill>
                  <a:srgbClr val="2A2723"/>
                </a:solidFill>
                <a:latin typeface="Georgia" panose="02040502050405020303" pitchFamily="18" charset="0"/>
              </a:rPr>
              <a:t>Детям предлагаются картинки, например: корова с теленком, чашка с блюдцем, кружка с клубникой, корзина с яблоками, ваза с цветами, стакан с молоком. Логопед предлагает детям назвать «что с чем» изображено на картинке.</a:t>
            </a:r>
          </a:p>
          <a:p>
            <a:r>
              <a:rPr lang="ru-RU" sz="1600" dirty="0">
                <a:solidFill>
                  <a:srgbClr val="2A2723"/>
                </a:solidFill>
                <a:latin typeface="Georgia" panose="02040502050405020303" pitchFamily="18" charset="0"/>
              </a:rPr>
              <a:t>12. </a:t>
            </a:r>
            <a:r>
              <a:rPr lang="ru-RU" b="1" dirty="0">
                <a:solidFill>
                  <a:srgbClr val="C00000"/>
                </a:solidFill>
                <a:latin typeface="Georgia" panose="02040502050405020303" pitchFamily="18" charset="0"/>
              </a:rPr>
              <a:t>Игра «С чем корзинка, с чем ящик?»</a:t>
            </a:r>
            <a:r>
              <a:rPr lang="ru-RU" sz="1600" dirty="0">
                <a:solidFill>
                  <a:srgbClr val="2A2723"/>
                </a:solidFill>
                <a:latin typeface="Georgia" panose="02040502050405020303" pitchFamily="18" charset="0"/>
              </a:rPr>
              <a:t> (закрепление формы существительных творительного падежа с предлогом с).</a:t>
            </a:r>
          </a:p>
          <a:p>
            <a:r>
              <a:rPr lang="ru-RU" sz="1600" dirty="0">
                <a:solidFill>
                  <a:srgbClr val="2A2723"/>
                </a:solidFill>
                <a:latin typeface="Georgia" panose="02040502050405020303" pitchFamily="18" charset="0"/>
              </a:rPr>
              <a:t>У детей игрушечные корзинки, ящички, муляжи овощей и фруктов.</a:t>
            </a:r>
          </a:p>
          <a:p>
            <a:r>
              <a:rPr lang="ru-RU" sz="1600" dirty="0">
                <a:solidFill>
                  <a:srgbClr val="2A2723"/>
                </a:solidFill>
                <a:latin typeface="Georgia" panose="02040502050405020303" pitchFamily="18" charset="0"/>
              </a:rPr>
              <a:t>Логопед: Куда мы положим фрукты?</a:t>
            </a:r>
          </a:p>
          <a:p>
            <a:r>
              <a:rPr lang="ru-RU" sz="1600" dirty="0">
                <a:solidFill>
                  <a:srgbClr val="2A2723"/>
                </a:solidFill>
                <a:latin typeface="Georgia" panose="02040502050405020303" pitchFamily="18" charset="0"/>
              </a:rPr>
              <a:t>Ребенок: В корзинку.</a:t>
            </a:r>
          </a:p>
          <a:p>
            <a:r>
              <a:rPr lang="ru-RU" sz="1600" dirty="0">
                <a:solidFill>
                  <a:srgbClr val="2A2723"/>
                </a:solidFill>
                <a:latin typeface="Georgia" panose="02040502050405020303" pitchFamily="18" charset="0"/>
              </a:rPr>
              <a:t>Логопед: А куда мы положим овощи?</a:t>
            </a:r>
          </a:p>
          <a:p>
            <a:r>
              <a:rPr lang="ru-RU" sz="1600" dirty="0">
                <a:solidFill>
                  <a:srgbClr val="2A2723"/>
                </a:solidFill>
                <a:latin typeface="Georgia" panose="02040502050405020303" pitchFamily="18" charset="0"/>
              </a:rPr>
              <a:t>Ребенок: В ящик.</a:t>
            </a:r>
          </a:p>
          <a:p>
            <a:r>
              <a:rPr lang="ru-RU" sz="1600" dirty="0">
                <a:solidFill>
                  <a:srgbClr val="2A2723"/>
                </a:solidFill>
                <a:latin typeface="Georgia" panose="02040502050405020303" pitchFamily="18" charset="0"/>
              </a:rPr>
              <a:t>Логопед: Рома, с чем у тебя ящик?</a:t>
            </a:r>
          </a:p>
          <a:p>
            <a:r>
              <a:rPr lang="ru-RU" sz="1600" dirty="0">
                <a:solidFill>
                  <a:srgbClr val="2A2723"/>
                </a:solidFill>
                <a:latin typeface="Georgia" panose="02040502050405020303" pitchFamily="18" charset="0"/>
              </a:rPr>
              <a:t>Ребенок: У меня ящик с капустой.</a:t>
            </a:r>
          </a:p>
          <a:p>
            <a:r>
              <a:rPr lang="ru-RU" sz="1600" dirty="0">
                <a:solidFill>
                  <a:srgbClr val="2A2723"/>
                </a:solidFill>
                <a:latin typeface="Georgia" panose="02040502050405020303" pitchFamily="18" charset="0"/>
              </a:rPr>
              <a:t>Логопед: Ира, а у тебя с чем корзина?</a:t>
            </a:r>
          </a:p>
          <a:p>
            <a:r>
              <a:rPr lang="ru-RU" sz="1600" dirty="0">
                <a:solidFill>
                  <a:srgbClr val="2A2723"/>
                </a:solidFill>
                <a:latin typeface="Georgia" panose="02040502050405020303" pitchFamily="18" charset="0"/>
              </a:rPr>
              <a:t>Ребенок: У меня корзина с яблоками. И т. д.</a:t>
            </a:r>
          </a:p>
          <a:p>
            <a:r>
              <a:rPr lang="ru-RU" sz="1600" dirty="0">
                <a:solidFill>
                  <a:srgbClr val="2A2723"/>
                </a:solidFill>
                <a:latin typeface="Georgia" panose="02040502050405020303" pitchFamily="18" charset="0"/>
              </a:rPr>
              <a:t>13. </a:t>
            </a:r>
            <a:r>
              <a:rPr lang="ru-RU" b="1" dirty="0">
                <a:solidFill>
                  <a:srgbClr val="C00000"/>
                </a:solidFill>
                <a:latin typeface="Georgia" panose="02040502050405020303" pitchFamily="18" charset="0"/>
              </a:rPr>
              <a:t>Игра «Приглашение к чаю» </a:t>
            </a:r>
            <a:r>
              <a:rPr lang="ru-RU" sz="1600" dirty="0">
                <a:solidFill>
                  <a:srgbClr val="2A2723"/>
                </a:solidFill>
                <a:latin typeface="Georgia" panose="02040502050405020303" pitchFamily="18" charset="0"/>
              </a:rPr>
              <a:t>(закрепление фирмы существительных творительного падежа с предлогом С ).</a:t>
            </a:r>
          </a:p>
          <a:p>
            <a:r>
              <a:rPr lang="ru-RU" sz="1600" dirty="0">
                <a:solidFill>
                  <a:srgbClr val="2A2723"/>
                </a:solidFill>
                <a:latin typeface="Georgia" panose="02040502050405020303" pitchFamily="18" charset="0"/>
              </a:rPr>
              <a:t>Логопед: Сегодня мы приглашаем к чаю гостей: Мишку, куклу Таню, Винни Пуха, зайчика и лисичку. Чтобы накрыть стол к чаю, надо знать, с чем любят пить чай наши гости. Как вы думаете, с чем?</a:t>
            </a:r>
          </a:p>
          <a:p>
            <a:r>
              <a:rPr lang="ru-RU" sz="1600" dirty="0">
                <a:solidFill>
                  <a:srgbClr val="2A2723"/>
                </a:solidFill>
                <a:latin typeface="Georgia" panose="02040502050405020303" pitchFamily="18" charset="0"/>
              </a:rPr>
              <a:t>Дети: Мишка любит чай с медом. Винни Пух — с вареньем. Зайчик — с булочкой. Лисичка — с печеньем. И т. д.</a:t>
            </a:r>
          </a:p>
          <a:p>
            <a:r>
              <a:rPr lang="ru-RU" sz="1600" dirty="0">
                <a:solidFill>
                  <a:srgbClr val="2A2723"/>
                </a:solidFill>
                <a:latin typeface="Georgia" panose="02040502050405020303" pitchFamily="18" charset="0"/>
              </a:rPr>
              <a:t>Логопед: А с чем вы любите пить чай?</a:t>
            </a:r>
          </a:p>
          <a:p>
            <a:r>
              <a:rPr lang="ru-RU" sz="1600" dirty="0">
                <a:solidFill>
                  <a:srgbClr val="2A2723"/>
                </a:solidFill>
                <a:latin typeface="Georgia" panose="02040502050405020303" pitchFamily="18" charset="0"/>
              </a:rPr>
              <a:t>Дети отвечают на вопрос, используя форму творительного падежа.</a:t>
            </a:r>
          </a:p>
          <a:p>
            <a:endParaRPr lang="ru-RU" sz="1600" dirty="0">
              <a:solidFill>
                <a:srgbClr val="2A2723"/>
              </a:solidFill>
              <a:latin typeface="Georgia" panose="02040502050405020303" pitchFamily="18" charset="0"/>
            </a:endParaRPr>
          </a:p>
        </p:txBody>
      </p:sp>
    </p:spTree>
    <p:extLst>
      <p:ext uri="{BB962C8B-B14F-4D97-AF65-F5344CB8AC3E}">
        <p14:creationId xmlns:p14="http://schemas.microsoft.com/office/powerpoint/2010/main" val="3372199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0F97869-4F81-4696-93C9-6386A42E4B7B}"/>
              </a:ext>
            </a:extLst>
          </p:cNvPr>
          <p:cNvSpPr/>
          <p:nvPr/>
        </p:nvSpPr>
        <p:spPr>
          <a:xfrm>
            <a:off x="115186" y="148878"/>
            <a:ext cx="11961628" cy="6309420"/>
          </a:xfrm>
          <a:prstGeom prst="rect">
            <a:avLst/>
          </a:prstGeom>
        </p:spPr>
        <p:txBody>
          <a:bodyPr wrap="square">
            <a:spAutoFit/>
          </a:bodyPr>
          <a:lstStyle/>
          <a:p>
            <a:r>
              <a:rPr lang="ru-RU" sz="1600" dirty="0">
                <a:solidFill>
                  <a:srgbClr val="2A2723"/>
                </a:solidFill>
                <a:latin typeface="Georgia" panose="02040502050405020303" pitchFamily="18" charset="0"/>
              </a:rPr>
              <a:t>14. </a:t>
            </a:r>
            <a:r>
              <a:rPr lang="ru-RU" b="1" dirty="0">
                <a:solidFill>
                  <a:srgbClr val="C00000"/>
                </a:solidFill>
                <a:latin typeface="Georgia" panose="02040502050405020303" pitchFamily="18" charset="0"/>
              </a:rPr>
              <a:t>Игра «Где что растет?»</a:t>
            </a:r>
            <a:r>
              <a:rPr lang="ru-RU" sz="1600" dirty="0">
                <a:solidFill>
                  <a:srgbClr val="2A2723"/>
                </a:solidFill>
                <a:latin typeface="Georgia" panose="02040502050405020303" pitchFamily="18" charset="0"/>
              </a:rPr>
              <a:t> (закрепление формы предложного падежа).</a:t>
            </a:r>
          </a:p>
          <a:p>
            <a:r>
              <a:rPr lang="ru-RU" sz="1600" dirty="0">
                <a:solidFill>
                  <a:srgbClr val="2A2723"/>
                </a:solidFill>
                <a:latin typeface="Georgia" panose="02040502050405020303" pitchFamily="18" charset="0"/>
              </a:rPr>
              <a:t>На доске слева — картинки с изображением огорода, сада, леса, луга, поля, болота; справа — картинки с изображением овощей, фруктов, деревьев, травы, пшеницы, клюквы.</a:t>
            </a:r>
          </a:p>
          <a:p>
            <a:r>
              <a:rPr lang="ru-RU" sz="1600" dirty="0">
                <a:solidFill>
                  <a:srgbClr val="2A2723"/>
                </a:solidFill>
                <a:latin typeface="Georgia" panose="02040502050405020303" pitchFamily="18" charset="0"/>
              </a:rPr>
              <a:t> Логопед: Растения сбежали со своих мест и заблудились. Помогите им вернуться на свои места, туда, где они растут. Где растут овощи?</a:t>
            </a:r>
          </a:p>
          <a:p>
            <a:r>
              <a:rPr lang="ru-RU" sz="1600" dirty="0">
                <a:solidFill>
                  <a:srgbClr val="2A2723"/>
                </a:solidFill>
                <a:latin typeface="Georgia" panose="02040502050405020303" pitchFamily="18" charset="0"/>
              </a:rPr>
              <a:t>Дети: Овощи растут на огороде.</a:t>
            </a:r>
          </a:p>
          <a:p>
            <a:r>
              <a:rPr lang="ru-RU" sz="1600" dirty="0">
                <a:solidFill>
                  <a:srgbClr val="2A2723"/>
                </a:solidFill>
                <a:latin typeface="Georgia" panose="02040502050405020303" pitchFamily="18" charset="0"/>
              </a:rPr>
              <a:t>Картинка овощей располагается около изображения огорода и т. д.</a:t>
            </a:r>
          </a:p>
          <a:p>
            <a:r>
              <a:rPr lang="ru-RU" sz="1600" dirty="0">
                <a:solidFill>
                  <a:srgbClr val="2A2723"/>
                </a:solidFill>
                <a:latin typeface="Georgia" panose="02040502050405020303" pitchFamily="18" charset="0"/>
              </a:rPr>
              <a:t>Аналогичным образом проводится игра «Где что покупают?» (лекарство, хлеб, газеты, молоко), «Где что хранится?» (посуда, одежда, книги).</a:t>
            </a:r>
          </a:p>
          <a:p>
            <a:r>
              <a:rPr lang="ru-RU" sz="1600" dirty="0">
                <a:solidFill>
                  <a:srgbClr val="2A2723"/>
                </a:solidFill>
                <a:latin typeface="Georgia" panose="02040502050405020303" pitchFamily="18" charset="0"/>
              </a:rPr>
              <a:t>15. </a:t>
            </a:r>
            <a:r>
              <a:rPr lang="ru-RU" sz="1600" i="1" dirty="0">
                <a:solidFill>
                  <a:srgbClr val="2A2723"/>
                </a:solidFill>
                <a:latin typeface="Georgia" panose="02040502050405020303" pitchFamily="18" charset="0"/>
              </a:rPr>
              <a:t> </a:t>
            </a:r>
            <a:r>
              <a:rPr lang="ru-RU" b="1" dirty="0">
                <a:solidFill>
                  <a:srgbClr val="C00000"/>
                </a:solidFill>
                <a:latin typeface="Georgia" panose="02040502050405020303" pitchFamily="18" charset="0"/>
              </a:rPr>
              <a:t>Игра «Кто где живет?»</a:t>
            </a:r>
            <a:r>
              <a:rPr lang="ru-RU" sz="1600" dirty="0">
                <a:solidFill>
                  <a:srgbClr val="2A2723"/>
                </a:solidFill>
                <a:latin typeface="Georgia" panose="02040502050405020303" pitchFamily="18" charset="0"/>
              </a:rPr>
              <a:t> (закрепление формы существительных предложного падежа).</a:t>
            </a:r>
          </a:p>
          <a:p>
            <a:r>
              <a:rPr lang="ru-RU" sz="1600" dirty="0">
                <a:solidFill>
                  <a:srgbClr val="2A2723"/>
                </a:solidFill>
                <a:latin typeface="Georgia" panose="02040502050405020303" pitchFamily="18" charset="0"/>
              </a:rPr>
              <a:t>На доске выставляются картинки с изображением жилищ животных. Логопед предлагает детям ответить на вопрос: «Где кто живет (или зимует)?»</a:t>
            </a:r>
          </a:p>
          <a:p>
            <a:r>
              <a:rPr lang="ru-RU" sz="1600" dirty="0">
                <a:solidFill>
                  <a:srgbClr val="2A2723"/>
                </a:solidFill>
                <a:latin typeface="Georgia" panose="02040502050405020303" pitchFamily="18" charset="0"/>
              </a:rPr>
              <a:t>Собака живет в конуре.</a:t>
            </a:r>
          </a:p>
          <a:p>
            <a:r>
              <a:rPr lang="ru-RU" sz="1600" dirty="0">
                <a:solidFill>
                  <a:srgbClr val="2A2723"/>
                </a:solidFill>
                <a:latin typeface="Georgia" panose="02040502050405020303" pitchFamily="18" charset="0"/>
              </a:rPr>
              <a:t>Белка живет в дупле.</a:t>
            </a:r>
          </a:p>
          <a:p>
            <a:r>
              <a:rPr lang="ru-RU" sz="1600" dirty="0">
                <a:solidFill>
                  <a:srgbClr val="2A2723"/>
                </a:solidFill>
                <a:latin typeface="Georgia" panose="02040502050405020303" pitchFamily="18" charset="0"/>
              </a:rPr>
              <a:t>Лиса живет в норе.</a:t>
            </a:r>
          </a:p>
          <a:p>
            <a:r>
              <a:rPr lang="ru-RU" sz="1600" dirty="0">
                <a:solidFill>
                  <a:srgbClr val="2A2723"/>
                </a:solidFill>
                <a:latin typeface="Georgia" panose="02040502050405020303" pitchFamily="18" charset="0"/>
              </a:rPr>
              <a:t>Ежик живет в гнезде.</a:t>
            </a:r>
          </a:p>
          <a:p>
            <a:r>
              <a:rPr lang="ru-RU" sz="1600" dirty="0">
                <a:solidFill>
                  <a:srgbClr val="2A2723"/>
                </a:solidFill>
                <a:latin typeface="Georgia" panose="02040502050405020303" pitchFamily="18" charset="0"/>
              </a:rPr>
              <a:t>Медведь зимует в берлоге.</a:t>
            </a:r>
          </a:p>
          <a:p>
            <a:r>
              <a:rPr lang="ru-RU" sz="1600" dirty="0">
                <a:solidFill>
                  <a:srgbClr val="2A2723"/>
                </a:solidFill>
                <a:latin typeface="Georgia" panose="02040502050405020303" pitchFamily="18" charset="0"/>
              </a:rPr>
              <a:t>Мышка живет в норе.</a:t>
            </a:r>
          </a:p>
          <a:p>
            <a:r>
              <a:rPr lang="ru-RU" sz="1600" dirty="0">
                <a:solidFill>
                  <a:srgbClr val="2A2723"/>
                </a:solidFill>
                <a:latin typeface="Georgia" panose="02040502050405020303" pitchFamily="18" charset="0"/>
              </a:rPr>
              <a:t>Волк живет в логове.</a:t>
            </a:r>
          </a:p>
          <a:p>
            <a:r>
              <a:rPr lang="ru-RU" sz="1600" dirty="0">
                <a:solidFill>
                  <a:srgbClr val="2A2723"/>
                </a:solidFill>
                <a:latin typeface="Georgia" panose="02040502050405020303" pitchFamily="18" charset="0"/>
              </a:rPr>
              <a:t>Лошади живут в конюшне.</a:t>
            </a:r>
          </a:p>
          <a:p>
            <a:r>
              <a:rPr lang="ru-RU" sz="1600" dirty="0">
                <a:solidFill>
                  <a:srgbClr val="2A2723"/>
                </a:solidFill>
                <a:latin typeface="Georgia" panose="02040502050405020303" pitchFamily="18" charset="0"/>
              </a:rPr>
              <a:t>Корова живет в коровнике.</a:t>
            </a:r>
          </a:p>
          <a:p>
            <a:r>
              <a:rPr lang="ru-RU" sz="1600" dirty="0">
                <a:solidFill>
                  <a:srgbClr val="2A2723"/>
                </a:solidFill>
                <a:latin typeface="Georgia" panose="02040502050405020303" pitchFamily="18" charset="0"/>
              </a:rPr>
              <a:t>Свиньи живут в свинарнике.</a:t>
            </a:r>
          </a:p>
          <a:p>
            <a:r>
              <a:rPr lang="ru-RU" sz="1600" dirty="0">
                <a:solidFill>
                  <a:srgbClr val="2A2723"/>
                </a:solidFill>
                <a:latin typeface="Georgia" panose="02040502050405020303" pitchFamily="18" charset="0"/>
              </a:rPr>
              <a:t>Телята живут в телятнике.</a:t>
            </a:r>
          </a:p>
          <a:p>
            <a:r>
              <a:rPr lang="ru-RU" sz="1600" dirty="0">
                <a:solidFill>
                  <a:srgbClr val="2A2723"/>
                </a:solidFill>
                <a:latin typeface="Georgia" panose="02040502050405020303" pitchFamily="18" charset="0"/>
              </a:rPr>
              <a:t>Кролики живут в крольчатнике.</a:t>
            </a:r>
          </a:p>
          <a:p>
            <a:endParaRPr lang="ru-RU" sz="1600" dirty="0">
              <a:solidFill>
                <a:srgbClr val="2A2723"/>
              </a:solidFill>
              <a:latin typeface="Georgia" panose="02040502050405020303" pitchFamily="18" charset="0"/>
            </a:endParaRPr>
          </a:p>
        </p:txBody>
      </p:sp>
    </p:spTree>
    <p:extLst>
      <p:ext uri="{BB962C8B-B14F-4D97-AF65-F5344CB8AC3E}">
        <p14:creationId xmlns:p14="http://schemas.microsoft.com/office/powerpoint/2010/main" val="3912591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A7C5C3C-3D8F-4D33-BA74-4634D1026B19}"/>
              </a:ext>
            </a:extLst>
          </p:cNvPr>
          <p:cNvSpPr/>
          <p:nvPr/>
        </p:nvSpPr>
        <p:spPr>
          <a:xfrm>
            <a:off x="141767" y="92678"/>
            <a:ext cx="11908465" cy="6678751"/>
          </a:xfrm>
          <a:prstGeom prst="rect">
            <a:avLst/>
          </a:prstGeom>
        </p:spPr>
        <p:txBody>
          <a:bodyPr wrap="square">
            <a:spAutoFit/>
          </a:bodyPr>
          <a:lstStyle/>
          <a:p>
            <a:r>
              <a:rPr lang="ru-RU" sz="1600" dirty="0">
                <a:solidFill>
                  <a:srgbClr val="2A2723"/>
                </a:solidFill>
                <a:latin typeface="Georgia" panose="02040502050405020303" pitchFamily="18" charset="0"/>
              </a:rPr>
              <a:t>16. </a:t>
            </a:r>
            <a:r>
              <a:rPr lang="ru-RU" sz="1600" i="1" dirty="0">
                <a:solidFill>
                  <a:srgbClr val="2A2723"/>
                </a:solidFill>
                <a:latin typeface="Georgia" panose="02040502050405020303" pitchFamily="18" charset="0"/>
              </a:rPr>
              <a:t> </a:t>
            </a:r>
            <a:r>
              <a:rPr lang="ru-RU" b="1" dirty="0">
                <a:solidFill>
                  <a:srgbClr val="C00000"/>
                </a:solidFill>
                <a:latin typeface="Georgia" panose="02040502050405020303" pitchFamily="18" charset="0"/>
              </a:rPr>
              <a:t>Игра «Что в чем?»</a:t>
            </a:r>
            <a:r>
              <a:rPr lang="ru-RU" sz="1600" dirty="0">
                <a:solidFill>
                  <a:srgbClr val="2A2723"/>
                </a:solidFill>
                <a:latin typeface="Georgia" panose="02040502050405020303" pitchFamily="18" charset="0"/>
              </a:rPr>
              <a:t> (закрепление формы предложного падежа существительных по теме «Посуда».</a:t>
            </a:r>
          </a:p>
          <a:p>
            <a:r>
              <a:rPr lang="ru-RU" sz="1600" dirty="0">
                <a:solidFill>
                  <a:srgbClr val="2A2723"/>
                </a:solidFill>
                <a:latin typeface="Georgia" panose="02040502050405020303" pitchFamily="18" charset="0"/>
              </a:rPr>
              <a:t>На доске картинки с изображением посуды. Логопед задает вопросы. Дети отвечают, выбирая нужную картинку. В чем варят суп? (Суп варят в кастрюле.) В чем носят воду из колодца (Воду носят в ведре.) В чем кипятят воду? (Воду кипятят в чайнике.) В чем носят молоко? (Молоко носят в бидоне.) В чем хранят сахар? (Сахар хранят в сахарнице.) В чем подогревают еду? (Еду подогревают в миске.) Аналогичным образом используется вопрос «Где что лежит? » Где лежит хлеб? (Хлеб лежит в хлебнице.) Где лежит салат? (Салат лежит в салатнице.) Где лежат конфеты? (Конфеты лежат в </a:t>
            </a:r>
            <a:r>
              <a:rPr lang="ru-RU" sz="1600" dirty="0" err="1">
                <a:solidFill>
                  <a:srgbClr val="2A2723"/>
                </a:solidFill>
                <a:latin typeface="Georgia" panose="02040502050405020303" pitchFamily="18" charset="0"/>
              </a:rPr>
              <a:t>конфетнице</a:t>
            </a:r>
            <a:r>
              <a:rPr lang="ru-RU" sz="1600" dirty="0">
                <a:solidFill>
                  <a:srgbClr val="2A2723"/>
                </a:solidFill>
                <a:latin typeface="Georgia" panose="02040502050405020303" pitchFamily="18" charset="0"/>
              </a:rPr>
              <a:t>.) Где (на чем) жарится рыба? (Рыба жарится на сковородке.)</a:t>
            </a:r>
          </a:p>
          <a:p>
            <a:r>
              <a:rPr lang="ru-RU" sz="1600" dirty="0">
                <a:solidFill>
                  <a:srgbClr val="2A2723"/>
                </a:solidFill>
                <a:latin typeface="Georgia" panose="02040502050405020303" pitchFamily="18" charset="0"/>
              </a:rPr>
              <a:t>17. </a:t>
            </a:r>
            <a:r>
              <a:rPr lang="ru-RU" b="1" dirty="0">
                <a:solidFill>
                  <a:srgbClr val="C00000"/>
                </a:solidFill>
                <a:latin typeface="Georgia" panose="02040502050405020303" pitchFamily="18" charset="0"/>
              </a:rPr>
              <a:t>Игра «Где мы были, что мы видели?»</a:t>
            </a:r>
            <a:r>
              <a:rPr lang="ru-RU" sz="1600" i="1" dirty="0">
                <a:solidFill>
                  <a:srgbClr val="2A2723"/>
                </a:solidFill>
                <a:latin typeface="Georgia" panose="02040502050405020303" pitchFamily="18" charset="0"/>
              </a:rPr>
              <a:t> </a:t>
            </a:r>
            <a:r>
              <a:rPr lang="ru-RU" sz="1600" dirty="0">
                <a:solidFill>
                  <a:srgbClr val="2A2723"/>
                </a:solidFill>
                <a:latin typeface="Georgia" panose="02040502050405020303" pitchFamily="18" charset="0"/>
              </a:rPr>
              <a:t>(закрепление окончаний существительных родительного падежа множественного числа).</a:t>
            </a:r>
          </a:p>
          <a:p>
            <a:r>
              <a:rPr lang="ru-RU" sz="1600" dirty="0">
                <a:solidFill>
                  <a:srgbClr val="2A2723"/>
                </a:solidFill>
                <a:latin typeface="Georgia" panose="02040502050405020303" pitchFamily="18" charset="0"/>
              </a:rPr>
              <a:t>В процессе игры используются сюжетные картинки: «Огород», «Сад», «Лес», «Зоопарк». Логопед обращается с вопросами к детям: «Где ты был? Что ты видел?»</a:t>
            </a:r>
          </a:p>
          <a:p>
            <a:pPr lvl="0"/>
            <a:r>
              <a:rPr lang="ru-RU" sz="1600" dirty="0">
                <a:solidFill>
                  <a:srgbClr val="2A2723"/>
                </a:solidFill>
                <a:latin typeface="Georgia" panose="02040502050405020303" pitchFamily="18" charset="0"/>
              </a:rPr>
              <a:t>18. </a:t>
            </a:r>
            <a:r>
              <a:rPr lang="ru-RU" b="1" dirty="0">
                <a:solidFill>
                  <a:srgbClr val="C00000"/>
                </a:solidFill>
                <a:latin typeface="Georgia" panose="02040502050405020303" pitchFamily="18" charset="0"/>
              </a:rPr>
              <a:t>Игра «Сделай, не ошибись»</a:t>
            </a:r>
            <a:r>
              <a:rPr lang="ru-RU" sz="1600" dirty="0">
                <a:solidFill>
                  <a:srgbClr val="2A2723"/>
                </a:solidFill>
                <a:latin typeface="Georgia" panose="02040502050405020303" pitchFamily="18" charset="0"/>
              </a:rPr>
              <a:t> (закрепление употребления предлогов и предлогов-наречий).</a:t>
            </a:r>
          </a:p>
          <a:p>
            <a:pPr lvl="0"/>
            <a:r>
              <a:rPr lang="ru-RU" sz="1600" dirty="0">
                <a:solidFill>
                  <a:srgbClr val="2A2723"/>
                </a:solidFill>
                <a:latin typeface="Georgia" panose="02040502050405020303" pitchFamily="18" charset="0"/>
              </a:rPr>
              <a:t>Логопед предлагает детям выполнить задание и ответить на вопросы. Используются предлоги, обозначающие пространственные отношения (выше, ниже, справа, слева, между, перед, сзади и др.).</a:t>
            </a:r>
          </a:p>
          <a:p>
            <a:pPr lvl="0"/>
            <a:r>
              <a:rPr lang="ru-RU" sz="1400" dirty="0">
                <a:solidFill>
                  <a:srgbClr val="2A2723"/>
                </a:solidFill>
                <a:latin typeface="Georgia" panose="02040502050405020303" pitchFamily="18" charset="0"/>
              </a:rPr>
              <a:t>Положи мяч справа от куклы. Куда ты положил мяч?</a:t>
            </a:r>
          </a:p>
          <a:p>
            <a:pPr lvl="0"/>
            <a:r>
              <a:rPr lang="ru-RU" sz="1400" dirty="0">
                <a:solidFill>
                  <a:srgbClr val="2A2723"/>
                </a:solidFill>
                <a:latin typeface="Georgia" panose="02040502050405020303" pitchFamily="18" charset="0"/>
              </a:rPr>
              <a:t>Положи пирамидку между куклой и мячом. Куда ты положил пирамидку?</a:t>
            </a:r>
          </a:p>
          <a:p>
            <a:pPr lvl="0"/>
            <a:r>
              <a:rPr lang="ru-RU" sz="1400" dirty="0">
                <a:solidFill>
                  <a:srgbClr val="2A2723"/>
                </a:solidFill>
                <a:latin typeface="Georgia" panose="02040502050405020303" pitchFamily="18" charset="0"/>
              </a:rPr>
              <a:t>Нарисуй кружок, сверху кружка нарисуй крестик. Где нарисован крестик?</a:t>
            </a:r>
          </a:p>
          <a:p>
            <a:pPr lvl="0"/>
            <a:r>
              <a:rPr lang="ru-RU" sz="1400" dirty="0">
                <a:solidFill>
                  <a:srgbClr val="2A2723"/>
                </a:solidFill>
                <a:latin typeface="Georgia" panose="02040502050405020303" pitchFamily="18" charset="0"/>
              </a:rPr>
              <a:t>Посади мишку сзади куклы. Куда ты посадил мишку?</a:t>
            </a:r>
          </a:p>
          <a:p>
            <a:pPr lvl="0"/>
            <a:r>
              <a:rPr lang="ru-RU" sz="1400" dirty="0">
                <a:solidFill>
                  <a:srgbClr val="2A2723"/>
                </a:solidFill>
                <a:latin typeface="Georgia" panose="02040502050405020303" pitchFamily="18" charset="0"/>
              </a:rPr>
              <a:t>Положи яблочко перед куклой. Куда ты положил яблочко?</a:t>
            </a:r>
          </a:p>
          <a:p>
            <a:pPr lvl="0"/>
            <a:r>
              <a:rPr lang="ru-RU" sz="1400" dirty="0">
                <a:solidFill>
                  <a:srgbClr val="2A2723"/>
                </a:solidFill>
                <a:latin typeface="Georgia" panose="02040502050405020303" pitchFamily="18" charset="0"/>
              </a:rPr>
              <a:t>Положи эту вещь между двумя предметами. Где она?</a:t>
            </a:r>
          </a:p>
          <a:p>
            <a:pPr lvl="0"/>
            <a:r>
              <a:rPr lang="ru-RU" sz="1400" dirty="0">
                <a:solidFill>
                  <a:srgbClr val="2A2723"/>
                </a:solidFill>
                <a:latin typeface="Georgia" panose="02040502050405020303" pitchFamily="18" charset="0"/>
              </a:rPr>
              <a:t>§   перед другим предметом. Где она?</a:t>
            </a:r>
          </a:p>
          <a:p>
            <a:pPr lvl="0"/>
            <a:r>
              <a:rPr lang="ru-RU" sz="1400" dirty="0">
                <a:solidFill>
                  <a:srgbClr val="2A2723"/>
                </a:solidFill>
                <a:latin typeface="Georgia" panose="02040502050405020303" pitchFamily="18" charset="0"/>
              </a:rPr>
              <a:t>§   выше другого предмета. Где она?</a:t>
            </a:r>
          </a:p>
          <a:p>
            <a:pPr lvl="0"/>
            <a:r>
              <a:rPr lang="ru-RU" sz="1400" dirty="0">
                <a:solidFill>
                  <a:srgbClr val="2A2723"/>
                </a:solidFill>
                <a:latin typeface="Georgia" panose="02040502050405020303" pitchFamily="18" charset="0"/>
              </a:rPr>
              <a:t>§   ниже другого предмета. Где она?</a:t>
            </a:r>
          </a:p>
          <a:p>
            <a:pPr lvl="0"/>
            <a:r>
              <a:rPr lang="ru-RU" sz="1400" dirty="0">
                <a:solidFill>
                  <a:srgbClr val="2A2723"/>
                </a:solidFill>
                <a:latin typeface="Georgia" panose="02040502050405020303" pitchFamily="18" charset="0"/>
              </a:rPr>
              <a:t>§   правее другого предмета. Где она?</a:t>
            </a:r>
          </a:p>
          <a:p>
            <a:pPr lvl="0"/>
            <a:r>
              <a:rPr lang="ru-RU" sz="1400" dirty="0">
                <a:solidFill>
                  <a:srgbClr val="2A2723"/>
                </a:solidFill>
                <a:latin typeface="Georgia" panose="02040502050405020303" pitchFamily="18" charset="0"/>
              </a:rPr>
              <a:t>§   левее другого предмета. Где она?</a:t>
            </a:r>
          </a:p>
          <a:p>
            <a:pPr lvl="0"/>
            <a:r>
              <a:rPr lang="ru-RU" sz="1400" dirty="0">
                <a:solidFill>
                  <a:srgbClr val="2A2723"/>
                </a:solidFill>
                <a:latin typeface="Georgia" panose="02040502050405020303" pitchFamily="18" charset="0"/>
              </a:rPr>
              <a:t>Встань так, чтобы дверь была справа от тебя. Где дверь? Встань так, чтобы дверь была слева от тебя. Где она? Встань так, чтобы дверь была сзади от тебя. Где дверь? Встань так, чтобы дверь была перед тобой. Где дверь?</a:t>
            </a:r>
          </a:p>
          <a:p>
            <a:endParaRPr lang="ru-RU" sz="1600" dirty="0">
              <a:solidFill>
                <a:srgbClr val="2A2723"/>
              </a:solidFill>
              <a:latin typeface="Georgia" panose="02040502050405020303" pitchFamily="18" charset="0"/>
            </a:endParaRPr>
          </a:p>
        </p:txBody>
      </p:sp>
    </p:spTree>
    <p:extLst>
      <p:ext uri="{BB962C8B-B14F-4D97-AF65-F5344CB8AC3E}">
        <p14:creationId xmlns:p14="http://schemas.microsoft.com/office/powerpoint/2010/main" val="2737040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E6190B1-480D-47D0-972F-CAA39A9375E8}"/>
              </a:ext>
            </a:extLst>
          </p:cNvPr>
          <p:cNvSpPr/>
          <p:nvPr/>
        </p:nvSpPr>
        <p:spPr>
          <a:xfrm>
            <a:off x="-14177" y="0"/>
            <a:ext cx="11972260" cy="4124206"/>
          </a:xfrm>
          <a:prstGeom prst="rect">
            <a:avLst/>
          </a:prstGeom>
        </p:spPr>
        <p:txBody>
          <a:bodyPr wrap="square">
            <a:spAutoFit/>
          </a:bodyPr>
          <a:lstStyle/>
          <a:p>
            <a:r>
              <a:rPr lang="ru-RU" sz="1600" dirty="0">
                <a:solidFill>
                  <a:srgbClr val="2A2723"/>
                </a:solidFill>
                <a:latin typeface="Georgia" panose="02040502050405020303" pitchFamily="18" charset="0"/>
              </a:rPr>
              <a:t>19. </a:t>
            </a:r>
            <a:r>
              <a:rPr lang="ru-RU" sz="1600" i="1" dirty="0">
                <a:solidFill>
                  <a:srgbClr val="2A2723"/>
                </a:solidFill>
                <a:latin typeface="Georgia" panose="02040502050405020303" pitchFamily="18" charset="0"/>
              </a:rPr>
              <a:t> </a:t>
            </a:r>
            <a:r>
              <a:rPr lang="ru-RU" b="1" dirty="0">
                <a:solidFill>
                  <a:srgbClr val="C00000"/>
                </a:solidFill>
                <a:latin typeface="Georgia" panose="02040502050405020303" pitchFamily="18" charset="0"/>
              </a:rPr>
              <a:t>Игра с мячом «Добавь слова»</a:t>
            </a:r>
            <a:r>
              <a:rPr lang="ru-RU" sz="1600" dirty="0">
                <a:solidFill>
                  <a:srgbClr val="2A2723"/>
                </a:solidFill>
                <a:latin typeface="Georgia" panose="02040502050405020303" pitchFamily="18" charset="0"/>
              </a:rPr>
              <a:t> (закрепление использования предлогов-наречий справа, слева, впереди, позади).</a:t>
            </a:r>
          </a:p>
          <a:p>
            <a:r>
              <a:rPr lang="ru-RU" sz="1600" dirty="0">
                <a:solidFill>
                  <a:srgbClr val="2A2723"/>
                </a:solidFill>
                <a:latin typeface="Georgia" panose="02040502050405020303" pitchFamily="18" charset="0"/>
              </a:rPr>
              <a:t>Логопед называет часть предложения и бросает мяч одному из детей. Ребенок, поймавший мяч, должен закончить предложение, используя слова справа, слева, впереди, позади.</a:t>
            </a:r>
          </a:p>
          <a:p>
            <a:r>
              <a:rPr lang="ru-RU" sz="1400" dirty="0">
                <a:solidFill>
                  <a:srgbClr val="2A2723"/>
                </a:solidFill>
                <a:latin typeface="Georgia" panose="02040502050405020303" pitchFamily="18" charset="0"/>
              </a:rPr>
              <a:t>Стол стоит ...</a:t>
            </a:r>
          </a:p>
          <a:p>
            <a:r>
              <a:rPr lang="ru-RU" sz="1400" dirty="0">
                <a:solidFill>
                  <a:srgbClr val="2A2723"/>
                </a:solidFill>
                <a:latin typeface="Georgia" panose="02040502050405020303" pitchFamily="18" charset="0"/>
              </a:rPr>
              <a:t>Полочка с книгами висит ...</a:t>
            </a:r>
          </a:p>
          <a:p>
            <a:r>
              <a:rPr lang="ru-RU" sz="1400" dirty="0">
                <a:solidFill>
                  <a:srgbClr val="2A2723"/>
                </a:solidFill>
                <a:latin typeface="Georgia" panose="02040502050405020303" pitchFamily="18" charset="0"/>
              </a:rPr>
              <a:t>Мишка сидит ...</a:t>
            </a:r>
          </a:p>
          <a:p>
            <a:r>
              <a:rPr lang="ru-RU" sz="1400" dirty="0">
                <a:solidFill>
                  <a:srgbClr val="2A2723"/>
                </a:solidFill>
                <a:latin typeface="Georgia" panose="02040502050405020303" pitchFamily="18" charset="0"/>
              </a:rPr>
              <a:t>Пирамидка стоит ...</a:t>
            </a:r>
          </a:p>
          <a:p>
            <a:r>
              <a:rPr lang="ru-RU" sz="1400" dirty="0">
                <a:solidFill>
                  <a:srgbClr val="2A2723"/>
                </a:solidFill>
                <a:latin typeface="Georgia" panose="02040502050405020303" pitchFamily="18" charset="0"/>
              </a:rPr>
              <a:t>Кукла лежит ...</a:t>
            </a:r>
          </a:p>
          <a:p>
            <a:r>
              <a:rPr lang="ru-RU" sz="1400" dirty="0">
                <a:solidFill>
                  <a:srgbClr val="2A2723"/>
                </a:solidFill>
                <a:latin typeface="Georgia" panose="02040502050405020303" pitchFamily="18" charset="0"/>
              </a:rPr>
              <a:t>Лампа висит ...</a:t>
            </a:r>
          </a:p>
          <a:p>
            <a:r>
              <a:rPr lang="ru-RU" sz="1400" dirty="0">
                <a:solidFill>
                  <a:srgbClr val="2A2723"/>
                </a:solidFill>
                <a:latin typeface="Georgia" panose="02040502050405020303" pitchFamily="18" charset="0"/>
              </a:rPr>
              <a:t>Дверь находится ...</a:t>
            </a:r>
          </a:p>
          <a:p>
            <a:r>
              <a:rPr lang="ru-RU" sz="1600" i="1" dirty="0">
                <a:solidFill>
                  <a:srgbClr val="2A2723"/>
                </a:solidFill>
                <a:latin typeface="Georgia" panose="02040502050405020303" pitchFamily="18" charset="0"/>
              </a:rPr>
              <a:t>20</a:t>
            </a:r>
            <a:r>
              <a:rPr lang="ru-RU" b="1" dirty="0">
                <a:solidFill>
                  <a:srgbClr val="C00000"/>
                </a:solidFill>
                <a:latin typeface="Georgia" panose="02040502050405020303" pitchFamily="18" charset="0"/>
              </a:rPr>
              <a:t>. Игра «Умей найти свое место»</a:t>
            </a:r>
            <a:r>
              <a:rPr lang="ru-RU" sz="1600" dirty="0">
                <a:solidFill>
                  <a:srgbClr val="2A2723"/>
                </a:solidFill>
                <a:latin typeface="Georgia" panose="02040502050405020303" pitchFamily="18" charset="0"/>
              </a:rPr>
              <a:t> (закрепление предложно-падежных конструкций).</a:t>
            </a:r>
          </a:p>
          <a:p>
            <a:r>
              <a:rPr lang="ru-RU" sz="1600" dirty="0">
                <a:solidFill>
                  <a:srgbClr val="2A2723"/>
                </a:solidFill>
                <a:latin typeface="Georgia" panose="02040502050405020303" pitchFamily="18" charset="0"/>
              </a:rPr>
              <a:t>Логопед предлагает детям быстро встать друг за другом, уточняя место каждого ребенка по отношению к соседям. При этом логопед использует слова за, перед, между, вперед, сзади (Коля за Костей, Сережа впереди Кости и т. д.). Затем логопед просит каждого ребенка ответить на вопрос: «За кем ты стоишь? (перед кем, между кем, впереди кого, позади кого?)».</a:t>
            </a:r>
          </a:p>
          <a:p>
            <a:endParaRPr lang="ru-RU" sz="1600" dirty="0">
              <a:solidFill>
                <a:srgbClr val="2A2723"/>
              </a:solidFill>
              <a:latin typeface="Georgia" panose="02040502050405020303" pitchFamily="18" charset="0"/>
            </a:endParaRPr>
          </a:p>
        </p:txBody>
      </p:sp>
    </p:spTree>
    <p:extLst>
      <p:ext uri="{BB962C8B-B14F-4D97-AF65-F5344CB8AC3E}">
        <p14:creationId xmlns:p14="http://schemas.microsoft.com/office/powerpoint/2010/main" val="2412155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6ED9207-BF28-473E-8004-A8D97C9A9B29}"/>
              </a:ext>
            </a:extLst>
          </p:cNvPr>
          <p:cNvSpPr/>
          <p:nvPr/>
        </p:nvSpPr>
        <p:spPr>
          <a:xfrm>
            <a:off x="120502" y="141697"/>
            <a:ext cx="11950995" cy="6863417"/>
          </a:xfrm>
          <a:prstGeom prst="rect">
            <a:avLst/>
          </a:prstGeom>
        </p:spPr>
        <p:txBody>
          <a:bodyPr wrap="square">
            <a:spAutoFit/>
          </a:bodyPr>
          <a:lstStyle/>
          <a:p>
            <a:r>
              <a:rPr lang="ru-RU" i="1" dirty="0">
                <a:solidFill>
                  <a:srgbClr val="2A2723"/>
                </a:solidFill>
                <a:latin typeface="Georgia" panose="02040502050405020303" pitchFamily="18" charset="0"/>
              </a:rPr>
              <a:t> 21. </a:t>
            </a:r>
            <a:r>
              <a:rPr lang="ru-RU" b="1" dirty="0">
                <a:solidFill>
                  <a:srgbClr val="C00000"/>
                </a:solidFill>
                <a:latin typeface="Georgia" panose="02040502050405020303" pitchFamily="18" charset="0"/>
              </a:rPr>
              <a:t>Игра «Юный архитектор».</a:t>
            </a:r>
          </a:p>
          <a:p>
            <a:r>
              <a:rPr lang="ru-RU" sz="1600" dirty="0">
                <a:solidFill>
                  <a:srgbClr val="2A2723"/>
                </a:solidFill>
                <a:latin typeface="Georgia" panose="02040502050405020303" pitchFamily="18" charset="0"/>
              </a:rPr>
              <a:t>В процессе игры используется макет улицы с поворотами, а также картинки или бумажные макеты с изображениями различных объектов (высотный дом, маленький дом, школа, детский сад, магазин, грузовик, такси, автобус). Игра может быть проведена на магнитной доске.</a:t>
            </a:r>
          </a:p>
          <a:p>
            <a:r>
              <a:rPr lang="ru-RU" sz="1600" dirty="0">
                <a:solidFill>
                  <a:srgbClr val="2A2723"/>
                </a:solidFill>
                <a:latin typeface="Georgia" panose="02040502050405020303" pitchFamily="18" charset="0"/>
              </a:rPr>
              <a:t>Логопед: Сегодня мы поиграем в архитектора. Я буду главным архитектором, а вы — моими помощниками. Мы будем разрабатывать проект одной улицы. На ней будут высокие и низкие дома, школа, детский сад, детская площадка, сквер. По этой улице пойдут автобусы, легковые машины, грузовики. На доске вы видите дорогу. Слева — начало улицы, справа — ее конец. Итак, начнем планировать, маленький дом мы разместим в начале улицы, справа от дороги. (Один из детей располагает его на макете.) А где бы вы хотели расположить высокий дом? Справа или слева от дороги, в начале или в конце улицы? (Слева от дороги, в конце улицы.)</a:t>
            </a:r>
          </a:p>
          <a:p>
            <a:r>
              <a:rPr lang="ru-RU" sz="1600" dirty="0">
                <a:solidFill>
                  <a:srgbClr val="2A2723"/>
                </a:solidFill>
                <a:latin typeface="Georgia" panose="02040502050405020303" pitchFamily="18" charset="0"/>
              </a:rPr>
              <a:t>В наших домах живет много детей. Что нужно для них? (Детский сад и школа). Построим школу слева и подальше от дороги в начале улицы, а между школой и высоким домом — детский сад. Дети любят гулять и играть. Нужно сделать для них детскую площадку: качели, горку ... А где мы сделаем сквер? (Между дорогой и школой.)</a:t>
            </a:r>
          </a:p>
          <a:p>
            <a:r>
              <a:rPr lang="ru-RU" sz="1600" dirty="0">
                <a:solidFill>
                  <a:srgbClr val="2A2723"/>
                </a:solidFill>
                <a:latin typeface="Georgia" panose="02040502050405020303" pitchFamily="18" charset="0"/>
              </a:rPr>
              <a:t>А что еще можно разместить справа от дороги? (Кинотеатр, магазин.)</a:t>
            </a:r>
          </a:p>
          <a:p>
            <a:r>
              <a:rPr lang="ru-RU" sz="1600" dirty="0">
                <a:solidFill>
                  <a:srgbClr val="2A2723"/>
                </a:solidFill>
                <a:latin typeface="Georgia" panose="02040502050405020303" pitchFamily="18" charset="0"/>
              </a:rPr>
              <a:t>— Итак, мы разместили слева от дороги? Справа от дороги? Что мы построили между высоким домом и школой? А что находится между школой и дорогой? А теперь покажем движение по улице. Автобус идет направо от нас. (Один из детей размещает картинку или макет автобуса.) Такси движется налево от нас. А грузовик едет впереди автобуса.</a:t>
            </a:r>
          </a:p>
          <a:p>
            <a:r>
              <a:rPr lang="ru-RU" sz="1600" dirty="0">
                <a:solidFill>
                  <a:srgbClr val="2A2723"/>
                </a:solidFill>
                <a:latin typeface="Georgia" panose="02040502050405020303" pitchFamily="18" charset="0"/>
              </a:rPr>
              <a:t>— Итак, куда едет грузовик, автобус такси?</a:t>
            </a:r>
          </a:p>
          <a:p>
            <a:endParaRPr lang="ru-RU" sz="1600" dirty="0">
              <a:solidFill>
                <a:srgbClr val="2A2723"/>
              </a:solidFill>
              <a:latin typeface="Georgia" panose="02040502050405020303" pitchFamily="18" charset="0"/>
            </a:endParaRPr>
          </a:p>
          <a:p>
            <a:r>
              <a:rPr lang="ru-RU" sz="1600" dirty="0">
                <a:solidFill>
                  <a:srgbClr val="2A2723"/>
                </a:solidFill>
                <a:latin typeface="Georgia" panose="02040502050405020303" pitchFamily="18" charset="0"/>
              </a:rPr>
              <a:t>22. </a:t>
            </a:r>
            <a:r>
              <a:rPr lang="ru-RU" b="1" dirty="0">
                <a:solidFill>
                  <a:srgbClr val="C00000"/>
                </a:solidFill>
                <a:latin typeface="Georgia" panose="02040502050405020303" pitchFamily="18" charset="0"/>
              </a:rPr>
              <a:t>«Игра в поезд»</a:t>
            </a:r>
            <a:r>
              <a:rPr lang="ru-RU" sz="1600" dirty="0">
                <a:solidFill>
                  <a:srgbClr val="2A2723"/>
                </a:solidFill>
                <a:latin typeface="Georgia" panose="02040502050405020303" pitchFamily="18" charset="0"/>
              </a:rPr>
              <a:t> (закрепление предложно-падежных конструкций, дифференциация предлогов в, на, под).</a:t>
            </a:r>
          </a:p>
          <a:p>
            <a:r>
              <a:rPr lang="ru-RU" sz="1600" dirty="0">
                <a:solidFill>
                  <a:srgbClr val="2A2723"/>
                </a:solidFill>
                <a:latin typeface="Georgia" panose="02040502050405020303" pitchFamily="18" charset="0"/>
              </a:rPr>
              <a:t>На доске макет поезда.</a:t>
            </a:r>
          </a:p>
          <a:p>
            <a:r>
              <a:rPr lang="ru-RU" sz="1600" dirty="0">
                <a:solidFill>
                  <a:srgbClr val="2A2723"/>
                </a:solidFill>
                <a:latin typeface="Georgia" panose="02040502050405020303" pitchFamily="18" charset="0"/>
              </a:rPr>
              <a:t>Логопед: Пассажиры везут разные вещи в поезде. В 1-м вагоне везут вещи, про которые можно составить предложение со словом в. Во 2-м вагоне — вещи, про которые можно придумать предложение со словом на, а в 3-м — со словом под. ‘</a:t>
            </a:r>
          </a:p>
          <a:p>
            <a:r>
              <a:rPr lang="ru-RU" sz="1600" dirty="0">
                <a:solidFill>
                  <a:srgbClr val="2A2723"/>
                </a:solidFill>
                <a:latin typeface="Georgia" panose="02040502050405020303" pitchFamily="18" charset="0"/>
              </a:rPr>
              <a:t>23. </a:t>
            </a:r>
            <a:r>
              <a:rPr lang="ru-RU" sz="1600" i="1" dirty="0">
                <a:solidFill>
                  <a:srgbClr val="2A2723"/>
                </a:solidFill>
                <a:latin typeface="Georgia" panose="02040502050405020303" pitchFamily="18" charset="0"/>
              </a:rPr>
              <a:t> </a:t>
            </a:r>
            <a:r>
              <a:rPr lang="ru-RU" b="1" dirty="0">
                <a:solidFill>
                  <a:srgbClr val="C00000"/>
                </a:solidFill>
                <a:latin typeface="Georgia" panose="02040502050405020303" pitchFamily="18" charset="0"/>
              </a:rPr>
              <a:t>Игра «Сделай правильно»</a:t>
            </a:r>
            <a:r>
              <a:rPr lang="ru-RU" sz="1600" dirty="0">
                <a:solidFill>
                  <a:srgbClr val="2A2723"/>
                </a:solidFill>
                <a:latin typeface="Georgia" panose="02040502050405020303" pitchFamily="18" charset="0"/>
              </a:rPr>
              <a:t> (закрепление предложно-падежных конструкций).</a:t>
            </a:r>
          </a:p>
          <a:p>
            <a:r>
              <a:rPr lang="ru-RU" sz="1600" dirty="0">
                <a:solidFill>
                  <a:srgbClr val="2A2723"/>
                </a:solidFill>
                <a:latin typeface="Georgia" panose="02040502050405020303" pitchFamily="18" charset="0"/>
              </a:rPr>
              <a:t>Логопед показывает схемы предлогов. Дети располагают предметы (мяч и ящик, карандаш и книга, пенал и ручка и др.) по отношению друг к другу в соответствии со схемой предлога.</a:t>
            </a:r>
          </a:p>
          <a:p>
            <a:endParaRPr lang="ru-RU" sz="1600" dirty="0">
              <a:solidFill>
                <a:srgbClr val="2A2723"/>
              </a:solidFill>
              <a:latin typeface="Georgia" panose="02040502050405020303" pitchFamily="18" charset="0"/>
            </a:endParaRPr>
          </a:p>
        </p:txBody>
      </p:sp>
    </p:spTree>
    <p:extLst>
      <p:ext uri="{BB962C8B-B14F-4D97-AF65-F5344CB8AC3E}">
        <p14:creationId xmlns:p14="http://schemas.microsoft.com/office/powerpoint/2010/main" val="3433480487"/>
      </p:ext>
    </p:extLst>
  </p:cSld>
  <p:clrMapOvr>
    <a:masterClrMapping/>
  </p:clrMapOvr>
</p:sld>
</file>

<file path=ppt/theme/theme1.xml><?xml version="1.0" encoding="utf-8"?>
<a:theme xmlns:a="http://schemas.openxmlformats.org/drawingml/2006/main" name="Сектор">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3226</TotalTime>
  <Words>472</Words>
  <Application>Microsoft Office PowerPoint</Application>
  <PresentationFormat>Широкоэкранный</PresentationFormat>
  <Paragraphs>201</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Century Gothic</vt:lpstr>
      <vt:lpstr>Georgia</vt:lpstr>
      <vt:lpstr>Wingdings 3</vt:lpstr>
      <vt:lpstr>Сектор</vt:lpstr>
      <vt:lpstr>Дидактические игры на закрепление грамматических навыков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Дидактические игры на закрепление грамматических навыков</dc:title>
  <dc:creator>Артём Александрович Хоряков</dc:creator>
  <cp:lastModifiedBy>Артём Александрович Хоряков</cp:lastModifiedBy>
  <cp:revision>8</cp:revision>
  <dcterms:created xsi:type="dcterms:W3CDTF">2023-05-29T09:35:39Z</dcterms:created>
  <dcterms:modified xsi:type="dcterms:W3CDTF">2023-05-31T15:22:34Z</dcterms:modified>
</cp:coreProperties>
</file>